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5"/>
  </p:notesMasterIdLst>
  <p:sldIdLst>
    <p:sldId id="256" r:id="rId2"/>
    <p:sldId id="268" r:id="rId3"/>
    <p:sldId id="258" r:id="rId4"/>
    <p:sldId id="327" r:id="rId5"/>
    <p:sldId id="270" r:id="rId6"/>
    <p:sldId id="271" r:id="rId7"/>
    <p:sldId id="260" r:id="rId8"/>
    <p:sldId id="262" r:id="rId9"/>
    <p:sldId id="261" r:id="rId10"/>
    <p:sldId id="263" r:id="rId11"/>
    <p:sldId id="266" r:id="rId12"/>
    <p:sldId id="264" r:id="rId13"/>
    <p:sldId id="324" r:id="rId14"/>
    <p:sldId id="322" r:id="rId15"/>
    <p:sldId id="323" r:id="rId16"/>
    <p:sldId id="275" r:id="rId17"/>
    <p:sldId id="331" r:id="rId18"/>
    <p:sldId id="329" r:id="rId19"/>
    <p:sldId id="330" r:id="rId20"/>
    <p:sldId id="277" r:id="rId21"/>
    <p:sldId id="278" r:id="rId22"/>
    <p:sldId id="282" r:id="rId23"/>
    <p:sldId id="279" r:id="rId24"/>
    <p:sldId id="281" r:id="rId25"/>
    <p:sldId id="283" r:id="rId26"/>
    <p:sldId id="284" r:id="rId27"/>
    <p:sldId id="285" r:id="rId28"/>
    <p:sldId id="326" r:id="rId29"/>
    <p:sldId id="286" r:id="rId30"/>
    <p:sldId id="287" r:id="rId31"/>
    <p:sldId id="288" r:id="rId32"/>
    <p:sldId id="289" r:id="rId33"/>
    <p:sldId id="290" r:id="rId34"/>
    <p:sldId id="325" r:id="rId35"/>
    <p:sldId id="272" r:id="rId36"/>
    <p:sldId id="291" r:id="rId37"/>
    <p:sldId id="293" r:id="rId38"/>
    <p:sldId id="295" r:id="rId39"/>
    <p:sldId id="294" r:id="rId40"/>
    <p:sldId id="296" r:id="rId41"/>
    <p:sldId id="297" r:id="rId42"/>
    <p:sldId id="298" r:id="rId43"/>
    <p:sldId id="301" r:id="rId44"/>
    <p:sldId id="302" r:id="rId45"/>
    <p:sldId id="299" r:id="rId46"/>
    <p:sldId id="303" r:id="rId47"/>
    <p:sldId id="304" r:id="rId48"/>
    <p:sldId id="305" r:id="rId49"/>
    <p:sldId id="306" r:id="rId50"/>
    <p:sldId id="307" r:id="rId51"/>
    <p:sldId id="308" r:id="rId52"/>
    <p:sldId id="310" r:id="rId53"/>
    <p:sldId id="309" r:id="rId54"/>
    <p:sldId id="313" r:id="rId55"/>
    <p:sldId id="311" r:id="rId56"/>
    <p:sldId id="315" r:id="rId57"/>
    <p:sldId id="314" r:id="rId58"/>
    <p:sldId id="316" r:id="rId59"/>
    <p:sldId id="317" r:id="rId60"/>
    <p:sldId id="319" r:id="rId61"/>
    <p:sldId id="318" r:id="rId62"/>
    <p:sldId id="320" r:id="rId63"/>
    <p:sldId id="267" r:id="rId6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000"/>
    <a:srgbClr val="454BBB"/>
    <a:srgbClr val="5B5B5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06" autoAdjust="0"/>
    <p:restoredTop sz="85956" autoAdjust="0"/>
  </p:normalViewPr>
  <p:slideViewPr>
    <p:cSldViewPr snapToGrid="0">
      <p:cViewPr>
        <p:scale>
          <a:sx n="75" d="100"/>
          <a:sy n="75" d="100"/>
        </p:scale>
        <p:origin x="163" y="86"/>
      </p:cViewPr>
      <p:guideLst/>
    </p:cSldViewPr>
  </p:slideViewPr>
  <p:outlineViewPr>
    <p:cViewPr>
      <p:scale>
        <a:sx n="33" d="100"/>
        <a:sy n="33" d="100"/>
      </p:scale>
      <p:origin x="0" y="-10282"/>
    </p:cViewPr>
  </p:outlineViewPr>
  <p:notesTextViewPr>
    <p:cViewPr>
      <p:scale>
        <a:sx n="50" d="100"/>
        <a:sy n="5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7E9364-8877-41FB-B108-D5480358075D}" type="datetimeFigureOut">
              <a:rPr lang="en-US"/>
              <a:t>4/14/2018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356FF7-A210-47EF-BB51-5854D24EFFA2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6326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Todo – take</a:t>
            </a:r>
            <a:r>
              <a:rPr lang="en-US" baseline="0" dirty="0" smtClean="0"/>
              <a:t> the drawing from svg instead of prtscr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356FF7-A210-47EF-BB51-5854D24EFFA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9298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356FF7-A210-47EF-BB51-5854D24EFFA2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185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356FF7-A210-47EF-BB51-5854D24EFFA2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2518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Todo – take</a:t>
            </a:r>
            <a:r>
              <a:rPr lang="en-US" baseline="0" dirty="0" smtClean="0"/>
              <a:t> the drawing from svg instead of prtscr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356FF7-A210-47EF-BB51-5854D24EFFA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9660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Metropolis-Hastings updates:</a:t>
            </a:r>
          </a:p>
          <a:p>
            <a:pPr algn="ctr"/>
            <a:endParaRPr lang="en-US" dirty="0">
              <a:solidFill>
                <a:srgbClr val="FFFFFF"/>
              </a:solidFill>
            </a:endParaRPr>
          </a:p>
          <a:p>
            <a:pPr marL="342900" indent="-342900">
              <a:buAutoNum type="arabicPeriod"/>
            </a:pPr>
            <a:r>
              <a:rPr lang="en-US" dirty="0">
                <a:solidFill>
                  <a:srgbClr val="FFFFFF"/>
                </a:solidFill>
              </a:rPr>
              <a:t>Update coalescent times For each individual coalescent event in each population, perturb the time of the event without changing the topology of the genealogy or any other coalescent time. </a:t>
            </a:r>
            <a:br>
              <a:rPr lang="en-US" dirty="0">
                <a:solidFill>
                  <a:srgbClr val="FFFFFF"/>
                </a:solidFill>
              </a:rPr>
            </a:br>
            <a:endParaRPr lang="en-US" dirty="0">
              <a:solidFill>
                <a:srgbClr val="FFFFFF"/>
              </a:solidFill>
            </a:endParaRPr>
          </a:p>
          <a:p>
            <a:pPr marL="342900" indent="-342900">
              <a:buAutoNum type="arabicPeriod"/>
            </a:pPr>
            <a:r>
              <a:rPr lang="en-US" dirty="0">
                <a:solidFill>
                  <a:srgbClr val="FFFFFF"/>
                </a:solidFill>
              </a:rPr>
              <a:t>Update genealogy structure: For each subtree of each genealogy, alter the subtree using a subtree prune-and-regraft operation. </a:t>
            </a:r>
            <a:br>
              <a:rPr lang="en-US" dirty="0">
                <a:solidFill>
                  <a:srgbClr val="FFFFFF"/>
                </a:solidFill>
              </a:rPr>
            </a:br>
            <a:endParaRPr lang="en-US" dirty="0">
              <a:solidFill>
                <a:srgbClr val="FFFFFF"/>
              </a:solidFill>
            </a:endParaRPr>
          </a:p>
          <a:p>
            <a:pPr marL="342900" indent="-342900">
              <a:buAutoNum type="arabicPeriod"/>
            </a:pPr>
            <a:r>
              <a:rPr lang="en-US" dirty="0">
                <a:solidFill>
                  <a:srgbClr val="FFFFFF"/>
                </a:solidFill>
              </a:rPr>
              <a:t>Update θp: For each population p, slightly perturb θp. </a:t>
            </a:r>
            <a:br>
              <a:rPr lang="en-US" dirty="0">
                <a:solidFill>
                  <a:srgbClr val="FFFFFF"/>
                </a:solidFill>
              </a:rPr>
            </a:br>
            <a:endParaRPr lang="en-US" dirty="0">
              <a:solidFill>
                <a:srgbClr val="FFFFFF"/>
              </a:solidFill>
            </a:endParaRPr>
          </a:p>
          <a:p>
            <a:pPr marL="342900" indent="-342900">
              <a:buAutoNum type="arabicPeriod"/>
            </a:pPr>
            <a:r>
              <a:rPr lang="en-US" dirty="0">
                <a:solidFill>
                  <a:srgbClr val="FFFFFF"/>
                </a:solidFill>
              </a:rPr>
              <a:t>Update τp: For each population p, slightly perturb τp. If nescessary, also “stretch” or "squeeze" each genealogy Gi as needed to accommodate the proposed change in τp. </a:t>
            </a:r>
            <a:br>
              <a:rPr lang="en-US" dirty="0">
                <a:solidFill>
                  <a:srgbClr val="FFFFFF"/>
                </a:solidFill>
              </a:rPr>
            </a:br>
            <a:endParaRPr lang="en-US" dirty="0">
              <a:solidFill>
                <a:srgbClr val="FFFFFF"/>
              </a:solidFill>
            </a:endParaRPr>
          </a:p>
          <a:p>
            <a:pPr marL="342900" indent="-342900">
              <a:buAutoNum type="arabicPeriod"/>
            </a:pPr>
            <a:r>
              <a:rPr lang="en-US" dirty="0">
                <a:solidFill>
                  <a:srgbClr val="FFFFFF"/>
                </a:solidFill>
              </a:rPr>
              <a:t>Rescale all parameters: Slightly perturb all model parameters θp, τp, mb and all coalescent times across all genealogies by a multiplicative factor sampled close to 1.</a:t>
            </a:r>
          </a:p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356FF7-A210-47EF-BB51-5854D24EFFA2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6874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356FF7-A210-47EF-BB51-5854D24EFFA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9261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356FF7-A210-47EF-BB51-5854D24EFFA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2612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TODO</a:t>
            </a:r>
            <a:r>
              <a:rPr lang="en-GB" baseline="0" dirty="0" smtClean="0"/>
              <a:t> – ask Ilan for suggestion for upside of P¬</a:t>
            </a:r>
          </a:p>
          <a:p>
            <a:endParaRPr lang="en-GB" baseline="0" dirty="0" smtClean="0"/>
          </a:p>
          <a:p>
            <a:r>
              <a:rPr lang="en-GB" baseline="0" dirty="0" smtClean="0"/>
              <a:t>Trivia example – if P¬ == P then RBF == 1 and variance is 0</a:t>
            </a:r>
          </a:p>
          <a:p>
            <a:endParaRPr lang="en-GB" baseline="0" dirty="0" smtClean="0"/>
          </a:p>
          <a:p>
            <a:r>
              <a:rPr lang="en-GB" baseline="0" dirty="0" smtClean="0"/>
              <a:t>So now we need to define P¬!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356FF7-A210-47EF-BB51-5854D24EFFA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0404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TODO – color changing taus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356FF7-A210-47EF-BB51-5854D24EFFA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6160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TODO – remove numbers from top drawing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356FF7-A210-47EF-BB51-5854D24EFFA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2298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356FF7-A210-47EF-BB51-5854D24EFFA2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9301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4/14/2018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4/14/2018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4/14/2018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4/14/2018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4/14/2018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4/14/2018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4/14/2018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4/14/2018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4/14/2018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4/14/2018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4/14/2018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4/14/2018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jpg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://github.com/selotape/mcref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33.png"/><Relationship Id="rId7" Type="http://schemas.openxmlformats.org/officeDocument/2006/relationships/image" Target="../media/image50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cs typeface="Calibri Light"/>
              </a:rPr>
              <a:t>A New Bayesian Method for Comparing Demographic Models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971578"/>
            <a:ext cx="9144000" cy="165576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By Ron Visbord,</a:t>
            </a:r>
          </a:p>
          <a:p>
            <a:r>
              <a:rPr lang="en-US" dirty="0">
                <a:cs typeface="Calibri"/>
              </a:rPr>
              <a:t>under supervision of Dr. Ilan Gronau</a:t>
            </a:r>
            <a:endParaRPr lang="en-US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xmlns="" id="{6ADACA38-C4E3-4EDB-8C45-2B1F42B077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172" y="239847"/>
            <a:ext cx="2743200" cy="886156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xmlns="" id="{00283E48-A5A3-41AD-9938-85B26C30A0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595" y="4480525"/>
            <a:ext cx="1905000" cy="215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A7BAFE2-E5C5-4302-93CF-FD545F664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2498725"/>
            <a:ext cx="10515600" cy="1325563"/>
          </a:xfrm>
        </p:spPr>
        <p:txBody>
          <a:bodyPr/>
          <a:lstStyle/>
          <a:p>
            <a:r>
              <a:rPr lang="en-US" dirty="0">
                <a:cs typeface="Calibri Light"/>
              </a:rPr>
              <a:t>What is Population</a:t>
            </a:r>
            <a:br>
              <a:rPr lang="en-US" dirty="0">
                <a:cs typeface="Calibri Light"/>
              </a:rPr>
            </a:br>
            <a:r>
              <a:rPr lang="en-US" dirty="0">
                <a:cs typeface="Calibri Light"/>
              </a:rPr>
              <a:t>Parameter Inference?</a:t>
            </a:r>
          </a:p>
        </p:txBody>
      </p:sp>
      <p:pic>
        <p:nvPicPr>
          <p:cNvPr id="4" name="Picture 4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xmlns="" id="{8552AF4D-0520-4E90-B4C6-E8D604AF34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4218" y="75473"/>
            <a:ext cx="6331526" cy="6610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437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5D2BC17-325A-4D59-89DE-3BB688CCD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What's G-</a:t>
            </a:r>
            <a:r>
              <a:rPr lang="en-US" dirty="0" err="1">
                <a:cs typeface="Calibri Light"/>
              </a:rPr>
              <a:t>PhoCS</a:t>
            </a:r>
            <a:r>
              <a:rPr lang="en-US" dirty="0">
                <a:cs typeface="Calibri Light"/>
              </a:rPr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EF73D0B-F55C-4CB3-A1DA-AA4573218C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A  "Generalized Phylogenetic Coalescent Sampler"</a:t>
            </a:r>
            <a:r>
              <a:rPr lang="en-US" dirty="0">
                <a:ea typeface="+mn-lt"/>
                <a:cs typeface="+mn-lt"/>
              </a:rPr>
              <a:t/>
            </a:r>
            <a:br>
              <a:rPr lang="en-US" dirty="0">
                <a:ea typeface="+mn-lt"/>
                <a:cs typeface="+mn-lt"/>
              </a:rPr>
            </a:br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P(X,G,Θ|M)   =   P(Θ|M) P(G|M,Θ) P(X|G) </a:t>
            </a:r>
            <a:br>
              <a:rPr lang="en-US" dirty="0">
                <a:cs typeface="Calibri"/>
              </a:rPr>
            </a:br>
            <a:r>
              <a:rPr lang="en-US" dirty="0">
                <a:cs typeface="Calibri"/>
              </a:rPr>
              <a:t/>
            </a:r>
            <a:br>
              <a:rPr lang="en-US" dirty="0">
                <a:cs typeface="Calibri"/>
              </a:rPr>
            </a:br>
            <a:r>
              <a:rPr lang="en-US" dirty="0">
                <a:cs typeface="Calibri"/>
              </a:rPr>
              <a:t>                        =   </a:t>
            </a:r>
            <a:r>
              <a:rPr lang="en-US" b="1" dirty="0">
                <a:cs typeface="Calibri"/>
              </a:rPr>
              <a:t>P(Θ|M) π_l P(</a:t>
            </a:r>
            <a:r>
              <a:rPr lang="en-US" b="1" dirty="0" err="1">
                <a:cs typeface="Calibri"/>
              </a:rPr>
              <a:t>G_l|M,Θ</a:t>
            </a:r>
            <a:r>
              <a:rPr lang="en-US" b="1" dirty="0">
                <a:cs typeface="Calibri"/>
              </a:rPr>
              <a:t>) P(</a:t>
            </a:r>
            <a:r>
              <a:rPr lang="en-US" b="1" dirty="0" err="1">
                <a:cs typeface="Calibri"/>
              </a:rPr>
              <a:t>X_l|G_l</a:t>
            </a:r>
            <a:r>
              <a:rPr lang="en-US" b="1" dirty="0">
                <a:cs typeface="Calibri"/>
              </a:rPr>
              <a:t>).</a:t>
            </a:r>
          </a:p>
        </p:txBody>
      </p:sp>
      <p:pic>
        <p:nvPicPr>
          <p:cNvPr id="4" name="Picture 4" descr="A picture containing object&#10;&#10;Description generated with high confidence">
            <a:extLst>
              <a:ext uri="{FF2B5EF4-FFF2-40B4-BE49-F238E27FC236}">
                <a16:creationId xmlns:a16="http://schemas.microsoft.com/office/drawing/2014/main" xmlns="" id="{9D0656EA-6CE8-4A89-A99E-5C81051AA0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563" y="5698573"/>
            <a:ext cx="10602823" cy="656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259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E517029-36BE-4A4C-AF63-83FB9152E9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What is G-PhoCS?</a:t>
            </a:r>
            <a:endParaRPr lang="en-US" dirty="0"/>
          </a:p>
        </p:txBody>
      </p:sp>
      <p:pic>
        <p:nvPicPr>
          <p:cNvPr id="4" name="Picture 4" descr="A picture containing indoor&#10;&#10;Description generated with high confidence">
            <a:extLst>
              <a:ext uri="{FF2B5EF4-FFF2-40B4-BE49-F238E27FC236}">
                <a16:creationId xmlns:a16="http://schemas.microsoft.com/office/drawing/2014/main" xmlns="" id="{2621E72C-159C-4982-BFFE-5439B9905D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7565" y="5147500"/>
            <a:ext cx="5272616" cy="15371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786F81A0-DBB5-4509-A4E0-69D2EDE8BA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56313" y="362028"/>
            <a:ext cx="1426538" cy="162522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802F3F10-CBB8-4C26-9DDF-7296EA0D1495}"/>
              </a:ext>
            </a:extLst>
          </p:cNvPr>
          <p:cNvSpPr txBox="1"/>
          <p:nvPr/>
        </p:nvSpPr>
        <p:spPr>
          <a:xfrm>
            <a:off x="364067" y="1686984"/>
            <a:ext cx="11453282" cy="483209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/>
              <a:t>Metropolis-Hastings updates</a:t>
            </a:r>
            <a:r>
              <a:rPr lang="en-US" sz="2800" dirty="0">
                <a:cs typeface="Calibri"/>
              </a:rPr>
              <a:t>:</a:t>
            </a:r>
          </a:p>
          <a:p>
            <a:pPr algn="ctr"/>
            <a:endParaRPr lang="en-US" sz="2800" dirty="0">
              <a:cs typeface="Calibri"/>
            </a:endParaRPr>
          </a:p>
          <a:p>
            <a:pPr marL="800100" lvl="1" indent="-342900">
              <a:buAutoNum type="arabicPeriod"/>
            </a:pPr>
            <a:r>
              <a:rPr lang="en-US" sz="2800" dirty="0">
                <a:cs typeface="Calibri"/>
              </a:rPr>
              <a:t>Update coalescent times</a:t>
            </a:r>
            <a:r>
              <a:rPr lang="en-US" sz="2800" dirty="0">
                <a:ea typeface="+mn-lt"/>
                <a:cs typeface="+mn-lt"/>
              </a:rPr>
              <a:t/>
            </a:r>
            <a:br>
              <a:rPr lang="en-US" sz="2800" dirty="0">
                <a:ea typeface="+mn-lt"/>
                <a:cs typeface="+mn-lt"/>
              </a:rPr>
            </a:br>
            <a:endParaRPr lang="en-US" sz="2800" dirty="0">
              <a:ea typeface="+mn-lt"/>
              <a:cs typeface="+mn-lt"/>
            </a:endParaRPr>
          </a:p>
          <a:p>
            <a:pPr marL="800100" lvl="1" indent="-342900">
              <a:buAutoNum type="arabicPeriod"/>
            </a:pPr>
            <a:r>
              <a:rPr lang="en-US" sz="2800" dirty="0">
                <a:cs typeface="Calibri"/>
              </a:rPr>
              <a:t>Update genealogy structure</a:t>
            </a:r>
            <a:r>
              <a:rPr lang="en-US" sz="2800" dirty="0">
                <a:ea typeface="+mn-lt"/>
                <a:cs typeface="+mn-lt"/>
              </a:rPr>
              <a:t/>
            </a:r>
            <a:br>
              <a:rPr lang="en-US" sz="2800" dirty="0">
                <a:ea typeface="+mn-lt"/>
                <a:cs typeface="+mn-lt"/>
              </a:rPr>
            </a:br>
            <a:endParaRPr lang="en-US" sz="2800" dirty="0">
              <a:ea typeface="+mn-lt"/>
              <a:cs typeface="+mn-lt"/>
            </a:endParaRPr>
          </a:p>
          <a:p>
            <a:pPr marL="800100" lvl="1" indent="-342900">
              <a:buAutoNum type="arabicPeriod"/>
            </a:pPr>
            <a:r>
              <a:rPr lang="en-US" sz="2800" dirty="0">
                <a:cs typeface="Calibri"/>
              </a:rPr>
              <a:t>Update </a:t>
            </a:r>
            <a:r>
              <a:rPr lang="en-US" sz="2800" dirty="0" err="1">
                <a:cs typeface="Calibri"/>
              </a:rPr>
              <a:t>θ</a:t>
            </a:r>
            <a:r>
              <a:rPr lang="en-US" sz="2000" dirty="0" err="1">
                <a:cs typeface="Calibri"/>
              </a:rPr>
              <a:t>p</a:t>
            </a:r>
            <a:r>
              <a:rPr lang="en-US" sz="2000" dirty="0">
                <a:ea typeface="+mn-lt"/>
                <a:cs typeface="+mn-lt"/>
              </a:rPr>
              <a:t/>
            </a:r>
            <a:br>
              <a:rPr lang="en-US" sz="2000" dirty="0">
                <a:ea typeface="+mn-lt"/>
                <a:cs typeface="+mn-lt"/>
              </a:rPr>
            </a:br>
            <a:endParaRPr lang="en-US" sz="2800" dirty="0">
              <a:ea typeface="+mn-lt"/>
              <a:cs typeface="+mn-lt"/>
            </a:endParaRPr>
          </a:p>
          <a:p>
            <a:pPr marL="800100" lvl="1" indent="-342900">
              <a:buAutoNum type="arabicPeriod"/>
            </a:pPr>
            <a:r>
              <a:rPr lang="en-US" sz="2800" dirty="0">
                <a:cs typeface="Calibri"/>
              </a:rPr>
              <a:t>Update </a:t>
            </a:r>
            <a:r>
              <a:rPr lang="en-US" sz="2800" dirty="0" err="1">
                <a:cs typeface="Calibri"/>
              </a:rPr>
              <a:t>τ</a:t>
            </a:r>
            <a:r>
              <a:rPr lang="en-US" sz="2000" dirty="0" err="1">
                <a:cs typeface="Calibri"/>
              </a:rPr>
              <a:t>p</a:t>
            </a:r>
            <a:r>
              <a:rPr lang="en-US" sz="2000" dirty="0">
                <a:ea typeface="+mn-lt"/>
                <a:cs typeface="+mn-lt"/>
              </a:rPr>
              <a:t/>
            </a:r>
            <a:br>
              <a:rPr lang="en-US" sz="2000" dirty="0">
                <a:ea typeface="+mn-lt"/>
                <a:cs typeface="+mn-lt"/>
              </a:rPr>
            </a:br>
            <a:endParaRPr lang="en-US" sz="2800" dirty="0">
              <a:ea typeface="+mn-lt"/>
              <a:cs typeface="+mn-lt"/>
            </a:endParaRPr>
          </a:p>
          <a:p>
            <a:pPr marL="800100" lvl="1" indent="-342900">
              <a:buAutoNum type="arabicPeriod"/>
            </a:pPr>
            <a:r>
              <a:rPr lang="en-US" sz="2800" dirty="0">
                <a:cs typeface="Calibri"/>
              </a:rPr>
              <a:t>Rescale all parameters</a:t>
            </a:r>
          </a:p>
        </p:txBody>
      </p:sp>
    </p:spTree>
    <p:extLst>
      <p:ext uri="{BB962C8B-B14F-4D97-AF65-F5344CB8AC3E}">
        <p14:creationId xmlns:p14="http://schemas.microsoft.com/office/powerpoint/2010/main" val="2796253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762885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en-GB" sz="11500" b="1" u="sng" dirty="0" smtClean="0"/>
              <a:t>Methods</a:t>
            </a:r>
            <a:endParaRPr lang="en-US" sz="11500" b="1" u="sng" dirty="0"/>
          </a:p>
        </p:txBody>
      </p:sp>
    </p:spTree>
    <p:extLst>
      <p:ext uri="{BB962C8B-B14F-4D97-AF65-F5344CB8AC3E}">
        <p14:creationId xmlns:p14="http://schemas.microsoft.com/office/powerpoint/2010/main" val="2770571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86C7BDF-9789-40F0-8C9D-04E53CE1C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280" y="90805"/>
            <a:ext cx="10515600" cy="5314315"/>
          </a:xfrm>
        </p:spPr>
        <p:txBody>
          <a:bodyPr>
            <a:normAutofit/>
          </a:bodyPr>
          <a:lstStyle/>
          <a:p>
            <a:r>
              <a:rPr lang="en-US" dirty="0" smtClean="0"/>
              <a:t>Harmonic </a:t>
            </a:r>
            <a:br>
              <a:rPr lang="en-US" dirty="0" smtClean="0"/>
            </a:br>
            <a:r>
              <a:rPr lang="en-US" dirty="0" smtClean="0"/>
              <a:t>Mean </a:t>
            </a:r>
            <a:br>
              <a:rPr lang="en-US" dirty="0" smtClean="0"/>
            </a:br>
            <a:r>
              <a:rPr lang="en-US" dirty="0" smtClean="0"/>
              <a:t>Estimator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9513" y="0"/>
            <a:ext cx="7973367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480560" y="5557520"/>
            <a:ext cx="5273040" cy="130048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022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86C7BDF-9789-40F0-8C9D-04E53CE1C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280" y="90805"/>
            <a:ext cx="10515600" cy="5314315"/>
          </a:xfrm>
        </p:spPr>
        <p:txBody>
          <a:bodyPr>
            <a:normAutofit/>
          </a:bodyPr>
          <a:lstStyle/>
          <a:p>
            <a:r>
              <a:rPr lang="en-US" dirty="0" smtClean="0"/>
              <a:t>Harmonic </a:t>
            </a:r>
            <a:br>
              <a:rPr lang="en-US" dirty="0" smtClean="0"/>
            </a:br>
            <a:r>
              <a:rPr lang="en-US" dirty="0" smtClean="0"/>
              <a:t>Mean </a:t>
            </a:r>
            <a:br>
              <a:rPr lang="en-US" dirty="0" smtClean="0"/>
            </a:br>
            <a:r>
              <a:rPr lang="en-US" dirty="0" smtClean="0"/>
              <a:t>Estimator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7152" y="207662"/>
            <a:ext cx="3759396" cy="140977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9670" y="302597"/>
            <a:ext cx="4357482" cy="121990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20240" y="397532"/>
            <a:ext cx="1718310" cy="103003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638550" y="2575160"/>
            <a:ext cx="829056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008000"/>
              </a:buClr>
              <a:buFont typeface="Arial" panose="020B0604020202020204" pitchFamily="34" charset="0"/>
              <a:buChar char="•"/>
            </a:pPr>
            <a:r>
              <a:rPr lang="en-US" sz="3200" dirty="0" smtClean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W</a:t>
            </a:r>
            <a:r>
              <a:rPr lang="en-GB" sz="3200" dirty="0" smtClean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idely </a:t>
            </a:r>
            <a:r>
              <a:rPr lang="en-US" sz="3200" dirty="0" smtClean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applicable and simple</a:t>
            </a:r>
            <a:br>
              <a:rPr lang="en-US" sz="3200" dirty="0" smtClean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en-US" sz="3200" dirty="0" smtClean="0"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3200" dirty="0" smtClean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1/P(X|G) has very high variance</a:t>
            </a:r>
          </a:p>
          <a:p>
            <a:pPr marL="285750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3200" dirty="0" smtClean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Poor </a:t>
            </a:r>
            <a:r>
              <a:rPr lang="en-US" sz="3200" dirty="0" smtClean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results In practice</a:t>
            </a:r>
            <a:endParaRPr lang="en-US" sz="3200" dirty="0"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0614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199" y="192607"/>
            <a:ext cx="2475135" cy="81805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8375" y="192607"/>
            <a:ext cx="1754969" cy="86699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5074" y="358745"/>
            <a:ext cx="485775" cy="485775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xmlns="" id="{186C7BDF-9789-40F0-8C9D-04E53CE1C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280" y="90805"/>
            <a:ext cx="10515600" cy="5314315"/>
          </a:xfrm>
        </p:spPr>
        <p:txBody>
          <a:bodyPr>
            <a:normAutofit/>
          </a:bodyPr>
          <a:lstStyle/>
          <a:p>
            <a:r>
              <a:rPr lang="en-US" dirty="0" smtClean="0"/>
              <a:t>Relative </a:t>
            </a:r>
            <a:br>
              <a:rPr lang="en-US" dirty="0" smtClean="0"/>
            </a:br>
            <a:r>
              <a:rPr lang="en-US" dirty="0" smtClean="0"/>
              <a:t>Bayes </a:t>
            </a:r>
            <a:br>
              <a:rPr lang="en-US" dirty="0" smtClean="0"/>
            </a:br>
            <a:r>
              <a:rPr lang="en-US" dirty="0" smtClean="0"/>
              <a:t>Factors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682911" y="2012453"/>
            <a:ext cx="894303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dirty="0" smtClean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  <a:p>
            <a:endParaRPr lang="en-GB" sz="3200" dirty="0" smtClean="0"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dirty="0" smtClean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Define a </a:t>
            </a:r>
            <a:r>
              <a:rPr lang="en-GB" sz="3200" i="1" dirty="0" smtClean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model pairing conditional distribution, </a:t>
            </a:r>
            <a:r>
              <a:rPr lang="en-US" sz="3200" i="1" dirty="0" smtClean="0">
                <a:latin typeface="Cambria Math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/>
            </a:r>
            <a:br>
              <a:rPr lang="en-US" sz="3200" i="1" dirty="0" smtClean="0">
                <a:latin typeface="Cambria Math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3200" i="1" dirty="0" smtClean="0">
                <a:latin typeface="Cambria Math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		                </a:t>
            </a:r>
            <a:r>
              <a:rPr lang="en-GB" sz="3200" dirty="0" smtClean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, s.t.  :</a:t>
            </a:r>
            <a:br>
              <a:rPr lang="en-GB" sz="3200" dirty="0" smtClean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en-US" sz="2400" dirty="0" smtClean="0"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428750" lvl="2" indent="-514350">
              <a:buFont typeface="+mj-lt"/>
              <a:buAutoNum type="arabicPeriod"/>
            </a:pPr>
            <a:r>
              <a:rPr lang="en-US" sz="2400" dirty="0" smtClean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 </a:t>
            </a:r>
            <a:br>
              <a:rPr lang="en-US" sz="2400" dirty="0" smtClean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en-US" sz="2400" dirty="0" smtClean="0"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428750" lvl="2" indent="-514350">
              <a:buFont typeface="+mj-lt"/>
              <a:buAutoNum type="arabicPeriod"/>
            </a:pPr>
            <a:r>
              <a:rPr lang="en-US" sz="2400" dirty="0" smtClean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endParaRPr lang="en-US" sz="2400" dirty="0"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2887" y="1890906"/>
            <a:ext cx="8471215" cy="75364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48454" y="3529926"/>
            <a:ext cx="2310702" cy="56511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91800" y="4218978"/>
            <a:ext cx="6540248" cy="78704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91800" y="5080926"/>
            <a:ext cx="5540897" cy="470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794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199" y="192607"/>
            <a:ext cx="2475135" cy="81805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8375" y="192607"/>
            <a:ext cx="1754969" cy="86699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5074" y="358745"/>
            <a:ext cx="485775" cy="485775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xmlns="" id="{186C7BDF-9789-40F0-8C9D-04E53CE1C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280" y="90805"/>
            <a:ext cx="10515600" cy="5314315"/>
          </a:xfrm>
        </p:spPr>
        <p:txBody>
          <a:bodyPr>
            <a:normAutofit/>
          </a:bodyPr>
          <a:lstStyle/>
          <a:p>
            <a:r>
              <a:rPr lang="en-US" dirty="0" smtClean="0"/>
              <a:t>Relative </a:t>
            </a:r>
            <a:br>
              <a:rPr lang="en-US" dirty="0" smtClean="0"/>
            </a:br>
            <a:r>
              <a:rPr lang="en-US" dirty="0" smtClean="0"/>
              <a:t>Bayes </a:t>
            </a:r>
            <a:br>
              <a:rPr lang="en-US" dirty="0" smtClean="0"/>
            </a:br>
            <a:r>
              <a:rPr lang="en-US" dirty="0" smtClean="0"/>
              <a:t>Factors</a:t>
            </a:r>
            <a:endParaRPr lang="en-US" dirty="0"/>
          </a:p>
        </p:txBody>
      </p:sp>
      <p:grpSp>
        <p:nvGrpSpPr>
          <p:cNvPr id="2" name="Group 1"/>
          <p:cNvGrpSpPr/>
          <p:nvPr/>
        </p:nvGrpSpPr>
        <p:grpSpPr>
          <a:xfrm>
            <a:off x="5459910" y="192607"/>
            <a:ext cx="6691450" cy="5903393"/>
            <a:chOff x="5459910" y="192607"/>
            <a:chExt cx="6691450" cy="5903393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59910" y="192607"/>
              <a:ext cx="6691450" cy="5903393"/>
            </a:xfrm>
            <a:prstGeom prst="rect">
              <a:avLst/>
            </a:prstGeom>
          </p:spPr>
        </p:pic>
        <p:sp>
          <p:nvSpPr>
            <p:cNvPr id="12" name="Rectangle 11"/>
            <p:cNvSpPr/>
            <p:nvPr/>
          </p:nvSpPr>
          <p:spPr>
            <a:xfrm>
              <a:off x="5459910" y="4795520"/>
              <a:ext cx="5273040" cy="13004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59910" y="4978566"/>
            <a:ext cx="3882576" cy="1056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700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8133" y="458823"/>
            <a:ext cx="2814267" cy="93013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6086" y="400950"/>
            <a:ext cx="1995427" cy="98578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1957" y="613386"/>
            <a:ext cx="552334" cy="552334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xmlns="" id="{186C7BDF-9789-40F0-8C9D-04E53CE1C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280" y="90805"/>
            <a:ext cx="10515600" cy="5314315"/>
          </a:xfrm>
        </p:spPr>
        <p:txBody>
          <a:bodyPr>
            <a:normAutofit/>
          </a:bodyPr>
          <a:lstStyle/>
          <a:p>
            <a:r>
              <a:rPr lang="en-US" dirty="0" smtClean="0"/>
              <a:t>Relative </a:t>
            </a:r>
            <a:br>
              <a:rPr lang="en-US" dirty="0" smtClean="0"/>
            </a:br>
            <a:r>
              <a:rPr lang="en-US" dirty="0" smtClean="0"/>
              <a:t>Bayes </a:t>
            </a:r>
            <a:br>
              <a:rPr lang="en-US" dirty="0" smtClean="0"/>
            </a:br>
            <a:r>
              <a:rPr lang="en-US" dirty="0" smtClean="0"/>
              <a:t>Factors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4338320" y="4856682"/>
            <a:ext cx="5273040" cy="130048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01513" y="308053"/>
            <a:ext cx="4277898" cy="115748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/>
              <p:cNvSpPr txBox="1"/>
              <p:nvPr/>
            </p:nvSpPr>
            <p:spPr>
              <a:xfrm>
                <a:off x="3638550" y="2575160"/>
                <a:ext cx="8290560" cy="20710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Clr>
                    <a:srgbClr val="008000"/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3200" i="1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accPr>
                      <m:e>
                        <m:r>
                          <a:rPr lang="en-GB" sz="3200" i="1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𝑃</m:t>
                        </m:r>
                      </m:e>
                    </m:acc>
                  </m:oMath>
                </a14:m>
                <a:r>
                  <a:rPr lang="en-US" sz="3200" dirty="0">
                    <a:latin typeface="+mj-lt"/>
                    <a:ea typeface="Tahoma" panose="020B0604030504040204" pitchFamily="34" charset="0"/>
                    <a:cs typeface="Tahoma" panose="020B0604030504040204" pitchFamily="34" charset="0"/>
                  </a:rPr>
                  <a:t> </a:t>
                </a:r>
                <a:r>
                  <a:rPr lang="en-GB" sz="3200" dirty="0">
                    <a:latin typeface="+mj-lt"/>
                    <a:ea typeface="Tahoma" panose="020B0604030504040204" pitchFamily="34" charset="0"/>
                    <a:cs typeface="Tahoma" panose="020B0604030504040204" pitchFamily="34" charset="0"/>
                  </a:rPr>
                  <a:t>can be </a:t>
                </a:r>
                <a:r>
                  <a:rPr lang="en-GB" sz="3200" dirty="0" smtClean="0">
                    <a:latin typeface="+mj-lt"/>
                    <a:ea typeface="Tahoma" panose="020B0604030504040204" pitchFamily="34" charset="0"/>
                    <a:cs typeface="Tahoma" panose="020B0604030504040204" pitchFamily="34" charset="0"/>
                  </a:rPr>
                  <a:t>crafted s.t</a:t>
                </a:r>
                <a:r>
                  <a:rPr lang="en-GB" sz="3200" dirty="0">
                    <a:latin typeface="+mj-lt"/>
                    <a:ea typeface="Tahoma" panose="020B0604030504040204" pitchFamily="34" charset="0"/>
                    <a:cs typeface="Tahoma" panose="020B0604030504040204" pitchFamily="34" charset="0"/>
                  </a:rPr>
                  <a:t>. it reduces variance</a:t>
                </a:r>
                <a:endParaRPr lang="en-US" sz="3200" dirty="0">
                  <a:latin typeface="+mj-lt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285750" indent="-285750"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endParaRPr lang="en-US" sz="3200" dirty="0" smtClean="0">
                  <a:latin typeface="+mj-lt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285750" indent="-285750"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endParaRPr lang="en-US" sz="3200" dirty="0">
                  <a:latin typeface="+mj-lt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285750" indent="-285750"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3200" dirty="0" smtClean="0">
                    <a:latin typeface="+mj-lt"/>
                    <a:ea typeface="Tahoma" panose="020B0604030504040204" pitchFamily="34" charset="0"/>
                    <a:cs typeface="Tahoma" panose="020B0604030504040204" pitchFamily="34" charset="0"/>
                  </a:rPr>
                  <a:t>Need to carefully define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3200" i="1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accPr>
                      <m:e>
                        <m:r>
                          <a:rPr lang="en-GB" sz="3200" i="1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𝑃</m:t>
                        </m:r>
                      </m:e>
                    </m:acc>
                  </m:oMath>
                </a14:m>
                <a:endParaRPr lang="en-US" sz="3200" dirty="0" smtClean="0">
                  <a:latin typeface="+mj-lt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8550" y="2575160"/>
                <a:ext cx="8290560" cy="2071080"/>
              </a:xfrm>
              <a:prstGeom prst="rect">
                <a:avLst/>
              </a:prstGeom>
              <a:blipFill rotWithShape="0">
                <a:blip r:embed="rId7"/>
                <a:stretch>
                  <a:fillRect l="-1691" t="-3235" b="-9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/>
          <p:cNvSpPr txBox="1"/>
          <p:nvPr/>
        </p:nvSpPr>
        <p:spPr>
          <a:xfrm>
            <a:off x="7213147" y="4781116"/>
            <a:ext cx="287382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So lets do it!</a:t>
            </a:r>
            <a:endParaRPr lang="en-GB" sz="3200" dirty="0"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8320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RBFs in action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explain RBFs intuition:</a:t>
            </a:r>
          </a:p>
          <a:p>
            <a:pPr lvl="1"/>
            <a:r>
              <a:rPr lang="en-US" sz="2800" dirty="0" smtClean="0"/>
              <a:t>…Maybe slide with “sneak peak” showing how two hypothesis  models are compared via a reference model, to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0950937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27722B2-CE79-495F-915B-56CB3246A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Agenda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7B41D9B-88C6-4BDB-80A7-C2F07E78B8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6426" y="1710606"/>
            <a:ext cx="10515600" cy="4351338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>
                <a:cs typeface="Calibri"/>
              </a:rPr>
              <a:t>Sneak Peak</a:t>
            </a:r>
          </a:p>
          <a:p>
            <a:r>
              <a:rPr lang="en-US" dirty="0">
                <a:cs typeface="Calibri"/>
              </a:rPr>
              <a:t>Preliminaries</a:t>
            </a:r>
          </a:p>
          <a:p>
            <a:pPr lvl="1"/>
            <a:r>
              <a:rPr lang="en-US" sz="2600" dirty="0">
                <a:cs typeface="Calibri"/>
              </a:rPr>
              <a:t>Model Selection (and Model Fit)</a:t>
            </a:r>
          </a:p>
          <a:p>
            <a:pPr lvl="1"/>
            <a:r>
              <a:rPr lang="en-US" sz="2600" dirty="0">
                <a:cs typeface="Calibri"/>
              </a:rPr>
              <a:t>Review Parameter Inference + G-</a:t>
            </a:r>
            <a:r>
              <a:rPr lang="en-US" sz="2600" dirty="0" err="1">
                <a:cs typeface="Calibri"/>
              </a:rPr>
              <a:t>PhoCS</a:t>
            </a:r>
          </a:p>
          <a:p>
            <a:r>
              <a:rPr lang="en-US" dirty="0">
                <a:cs typeface="Calibri"/>
              </a:rPr>
              <a:t>Methods</a:t>
            </a:r>
          </a:p>
          <a:p>
            <a:pPr lvl="1"/>
            <a:r>
              <a:rPr lang="en-US" sz="2600" dirty="0">
                <a:solidFill>
                  <a:srgbClr val="000000"/>
                </a:solidFill>
                <a:cs typeface="Calibri"/>
              </a:rPr>
              <a:t>The Harmonic Mean estimator 😔</a:t>
            </a:r>
          </a:p>
          <a:p>
            <a:pPr lvl="1"/>
            <a:r>
              <a:rPr lang="en-US" sz="2600" dirty="0">
                <a:cs typeface="Calibri"/>
              </a:rPr>
              <a:t>Relative Bayes Factors 😊</a:t>
            </a:r>
          </a:p>
          <a:p>
            <a:pPr lvl="1"/>
            <a:r>
              <a:rPr lang="en-US" sz="2600" dirty="0">
                <a:cs typeface="Calibri"/>
              </a:rPr>
              <a:t>Reference Models</a:t>
            </a:r>
          </a:p>
          <a:p>
            <a:r>
              <a:rPr lang="en-US" dirty="0">
                <a:cs typeface="Calibri"/>
              </a:rPr>
              <a:t>Calculating RBFs Efficiently</a:t>
            </a:r>
          </a:p>
          <a:p>
            <a:r>
              <a:rPr lang="en-US" dirty="0">
                <a:cs typeface="Calibri"/>
              </a:rPr>
              <a:t>Results!</a:t>
            </a:r>
          </a:p>
          <a:p>
            <a:pPr lvl="1"/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302749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accPr>
                      <m:e>
                        <m:r>
                          <a:rPr lang="en-GB" i="1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𝑃</m:t>
                        </m:r>
                      </m:e>
                    </m:acc>
                  </m:oMath>
                </a14:m>
                <a:r>
                  <a:rPr lang="he-IL" dirty="0" smtClean="0"/>
                  <a:t> </a:t>
                </a:r>
                <a:r>
                  <a:rPr lang="en-GB" dirty="0" smtClean="0"/>
                  <a:t>for </a:t>
                </a:r>
                <a:r>
                  <a:rPr lang="en-US" dirty="0" smtClean="0"/>
                  <a:t>The </a:t>
                </a:r>
                <a:r>
                  <a:rPr lang="en-US" dirty="0" smtClean="0"/>
                  <a:t>Null Reference Model</a:t>
                </a:r>
                <a:endParaRPr lang="en-US" dirty="0"/>
              </a:p>
            </p:txBody>
          </p:sp>
        </mc:Choice>
        <mc:Fallback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4074" y="1439501"/>
            <a:ext cx="8203852" cy="4661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190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accPr>
                      <m:e>
                        <m:r>
                          <a:rPr lang="en-GB" i="1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𝑃</m:t>
                        </m:r>
                      </m:e>
                    </m:acc>
                  </m:oMath>
                </a14:m>
                <a:r>
                  <a:rPr lang="he-IL" dirty="0"/>
                  <a:t> </a:t>
                </a:r>
                <a:r>
                  <a:rPr lang="en-GB" dirty="0"/>
                  <a:t>for </a:t>
                </a:r>
                <a:r>
                  <a:rPr lang="en-US" dirty="0"/>
                  <a:t>The Null Reference Model</a:t>
                </a:r>
                <a:endParaRPr lang="en-US" dirty="0"/>
              </a:p>
            </p:txBody>
          </p:sp>
        </mc:Choice>
        <mc:Fallback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…develop P~ for null reference model</a:t>
            </a:r>
          </a:p>
          <a:p>
            <a:r>
              <a:rPr lang="en-US" dirty="0" smtClean="0"/>
              <a:t>…Describe </a:t>
            </a:r>
            <a:r>
              <a:rPr lang="en-US" dirty="0"/>
              <a:t>mapping of params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250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Tau Priors in the Null Reference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…</a:t>
            </a:r>
            <a:r>
              <a:rPr lang="en-US" dirty="0"/>
              <a:t>briefly develop </a:t>
            </a:r>
            <a:r>
              <a:rPr lang="en-US" dirty="0" smtClean="0"/>
              <a:t>tau </a:t>
            </a:r>
            <a:r>
              <a:rPr lang="en-US" dirty="0"/>
              <a:t>bounds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586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Null Reference Model With Migration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1459" y="1690688"/>
            <a:ext cx="7529082" cy="4299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6991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Tau Priors </a:t>
            </a:r>
            <a:r>
              <a:rPr lang="en-US" dirty="0" smtClean="0"/>
              <a:t>With </a:t>
            </a:r>
            <a:r>
              <a:rPr lang="en-US" dirty="0"/>
              <a:t>Migration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…briefly develop mig tau bounds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00552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Comb Reference Model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3787" y="1910283"/>
            <a:ext cx="7644425" cy="4258368"/>
          </a:xfrm>
        </p:spPr>
      </p:pic>
    </p:spTree>
    <p:extLst>
      <p:ext uri="{BB962C8B-B14F-4D97-AF65-F5344CB8AC3E}">
        <p14:creationId xmlns:p14="http://schemas.microsoft.com/office/powerpoint/2010/main" val="23522635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SubTree Reference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…show that a ref-model on a sub tree causes everything outside the subtree to cancel out</a:t>
            </a:r>
            <a:br>
              <a:rPr lang="en-US" dirty="0" smtClean="0"/>
            </a:br>
            <a:r>
              <a:rPr lang="en-US" dirty="0" smtClean="0"/>
              <a:t>[Maybe this was already shown in development of ~Ps]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31799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Constructing a Reference Model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200" dirty="0" smtClean="0"/>
              <a:t>Choose </a:t>
            </a:r>
            <a:r>
              <a:rPr lang="en-US" sz="3200" dirty="0"/>
              <a:t>a subtree of </a:t>
            </a:r>
            <a:r>
              <a:rPr lang="en-US" sz="3200" dirty="0" smtClean="0"/>
              <a:t>the </a:t>
            </a:r>
            <a:r>
              <a:rPr lang="en-US" sz="3200" dirty="0"/>
              <a:t>of </a:t>
            </a:r>
            <a:r>
              <a:rPr lang="en-US" sz="3200" dirty="0" smtClean="0"/>
              <a:t>M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 smtClean="0"/>
              <a:t>Collapse </a:t>
            </a:r>
            <a:r>
              <a:rPr lang="en-US" sz="3200" dirty="0"/>
              <a:t>the subtree </a:t>
            </a:r>
            <a:r>
              <a:rPr lang="en-US" sz="3200" dirty="0" smtClean="0"/>
              <a:t>into a Clade/Comb</a:t>
            </a:r>
          </a:p>
          <a:p>
            <a:pPr marL="514350" indent="-514350" algn="l">
              <a:buFont typeface="+mj-lt"/>
              <a:buAutoNum type="arabicPeriod"/>
            </a:pPr>
            <a:r>
              <a:rPr lang="en-US" sz="3200" dirty="0" smtClean="0"/>
              <a:t>Map </a:t>
            </a:r>
            <a:r>
              <a:rPr lang="en-US" sz="3200" dirty="0"/>
              <a:t>the </a:t>
            </a:r>
            <a:r>
              <a:rPr lang="en-US" sz="3200" dirty="0" smtClean="0"/>
              <a:t>remaining hidden </a:t>
            </a:r>
            <a:r>
              <a:rPr lang="en-US" sz="3200" dirty="0"/>
              <a:t>parameters</a:t>
            </a:r>
          </a:p>
        </p:txBody>
      </p:sp>
    </p:spTree>
    <p:extLst>
      <p:ext uri="{BB962C8B-B14F-4D97-AF65-F5344CB8AC3E}">
        <p14:creationId xmlns:p14="http://schemas.microsoft.com/office/powerpoint/2010/main" val="368804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762885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en-GB" sz="11500" b="1" u="sng" dirty="0" smtClean="0"/>
              <a:t>Calc Scheme</a:t>
            </a:r>
            <a:endParaRPr lang="en-US" sz="11500" b="1" u="sng" dirty="0"/>
          </a:p>
        </p:txBody>
      </p:sp>
    </p:spTree>
    <p:extLst>
      <p:ext uri="{BB962C8B-B14F-4D97-AF65-F5344CB8AC3E}">
        <p14:creationId xmlns:p14="http://schemas.microsoft.com/office/powerpoint/2010/main" val="2636639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Calculation Scheme Objective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Objective for our “sufficient stats”</a:t>
            </a:r>
          </a:p>
          <a:p>
            <a:pPr lvl="1"/>
            <a:r>
              <a:rPr lang="en-US" dirty="0" smtClean="0"/>
              <a:t>~|M|</a:t>
            </a:r>
          </a:p>
          <a:p>
            <a:pPr lvl="1"/>
            <a:r>
              <a:rPr lang="en-US" dirty="0" smtClean="0"/>
              <a:t>For All Reference model</a:t>
            </a:r>
          </a:p>
          <a:p>
            <a:pPr lvl="1"/>
            <a:r>
              <a:rPr lang="en-US" dirty="0" smtClean="0"/>
              <a:t>Single MCMC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2372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28B97C7-22C7-4298-A47E-DDCB6DD89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The Team</a:t>
            </a:r>
            <a:endParaRPr lang="en-US" dirty="0"/>
          </a:p>
        </p:txBody>
      </p:sp>
      <p:pic>
        <p:nvPicPr>
          <p:cNvPr id="4" name="Picture 4" descr="A person wearing glasses and smiling at the camera&#10;&#10;Description generated with very high confidence">
            <a:extLst>
              <a:ext uri="{FF2B5EF4-FFF2-40B4-BE49-F238E27FC236}">
                <a16:creationId xmlns:a16="http://schemas.microsoft.com/office/drawing/2014/main" xmlns="" id="{F7B75092-FC89-4592-AC32-67C3C5B9A9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73692" y="2467770"/>
            <a:ext cx="1880644" cy="1880644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xmlns="" id="{76046D67-FF74-4D68-A2FA-5C9D35FBEF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4193" y="2468301"/>
            <a:ext cx="27432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026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Genealogy Likelihood Recap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Kingman Coalescent + migration -&gt; … -&gt; sufficient stats (for a single ref model)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0857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Recursive Sufficient Stats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120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Tying it all together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74376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McRef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&gt;</a:t>
            </a:r>
            <a:r>
              <a:rPr lang="en-US" dirty="0" smtClean="0"/>
              <a:t>&gt;&gt; git clone </a:t>
            </a:r>
            <a:r>
              <a:rPr lang="en-US" dirty="0" smtClean="0">
                <a:hlinkClick r:id="rId2"/>
              </a:rPr>
              <a:t>http://github.com/selotape/mcref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&gt;&gt;&gt; cd mcref</a:t>
            </a:r>
          </a:p>
          <a:p>
            <a:pPr marL="0" indent="0">
              <a:buNone/>
            </a:pPr>
            <a:r>
              <a:rPr lang="en-US" dirty="0" smtClean="0"/>
              <a:t>&gt;&gt;&gt; python3 install –r requirements.txt</a:t>
            </a:r>
          </a:p>
          <a:p>
            <a:pPr marL="0" indent="0">
              <a:buNone/>
            </a:pPr>
            <a:r>
              <a:rPr lang="en-US" dirty="0" smtClean="0"/>
              <a:t>&gt;&gt;&gt; python3 mcref ./simulations/sample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Show config file</a:t>
            </a:r>
          </a:p>
          <a:p>
            <a:r>
              <a:rPr lang="en-US" dirty="0" smtClean="0"/>
              <a:t>Show debug plots </a:t>
            </a:r>
          </a:p>
          <a:p>
            <a:r>
              <a:rPr lang="en-US" dirty="0" smtClean="0"/>
              <a:t>Show example results table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7065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762885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en-GB" sz="11500" b="1" u="sng" dirty="0" smtClean="0"/>
              <a:t>Results </a:t>
            </a:r>
            <a:endParaRPr lang="en-US" sz="11500" b="1" u="sng" dirty="0"/>
          </a:p>
        </p:txBody>
      </p:sp>
    </p:spTree>
    <p:extLst>
      <p:ext uri="{BB962C8B-B14F-4D97-AF65-F5344CB8AC3E}">
        <p14:creationId xmlns:p14="http://schemas.microsoft.com/office/powerpoint/2010/main" val="1149997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EA41C56-A86B-4054-B818-994F96127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Results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628F648-6621-4A5D-9665-963C81324B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Experiment I &amp; III - Assess model comparison </a:t>
            </a:r>
            <a:endParaRPr lang="en-US" dirty="0" smtClean="0">
              <a:cs typeface="Calibri"/>
            </a:endParaRPr>
          </a:p>
          <a:p>
            <a:pPr lvl="1"/>
            <a:r>
              <a:rPr lang="en-US" dirty="0" smtClean="0">
                <a:cs typeface="Calibri"/>
              </a:rPr>
              <a:t>Explain how we test hypotheses by example</a:t>
            </a:r>
            <a:endParaRPr lang="en-US" dirty="0">
              <a:cs typeface="Calibri"/>
            </a:endParaRPr>
          </a:p>
          <a:p>
            <a:pPr lvl="1"/>
            <a:r>
              <a:rPr lang="en-US" dirty="0">
                <a:cs typeface="Calibri"/>
              </a:rPr>
              <a:t>Varying divergence time</a:t>
            </a:r>
          </a:p>
          <a:p>
            <a:pPr lvl="1"/>
            <a:r>
              <a:rPr lang="en-US" dirty="0">
                <a:cs typeface="Calibri"/>
              </a:rPr>
              <a:t>Varying migration rate</a:t>
            </a:r>
          </a:p>
          <a:p>
            <a:pPr lvl="1"/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Experiment II - Compare reference models</a:t>
            </a:r>
          </a:p>
        </p:txBody>
      </p:sp>
    </p:spTree>
    <p:extLst>
      <p:ext uri="{BB962C8B-B14F-4D97-AF65-F5344CB8AC3E}">
        <p14:creationId xmlns:p14="http://schemas.microsoft.com/office/powerpoint/2010/main" val="3773678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0162" y="2102829"/>
            <a:ext cx="5843016" cy="256854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3353" y="5479843"/>
            <a:ext cx="5393624" cy="1207111"/>
          </a:xfrm>
          <a:prstGeom prst="rect">
            <a:avLst/>
          </a:prstGeom>
        </p:spPr>
      </p:pic>
      <p:sp>
        <p:nvSpPr>
          <p:cNvPr id="11" name="Down Arrow 10"/>
          <p:cNvSpPr/>
          <p:nvPr/>
        </p:nvSpPr>
        <p:spPr>
          <a:xfrm>
            <a:off x="5742320" y="4728367"/>
            <a:ext cx="495690" cy="62503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Exp I – Varying Divergence Time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5445760" y="3576320"/>
            <a:ext cx="0" cy="29464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0121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961397" y="4176872"/>
            <a:ext cx="2712667" cy="256149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4852" y="4176872"/>
            <a:ext cx="2820860" cy="268112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41341" y="1091337"/>
            <a:ext cx="3255510" cy="143109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30130" y="2352366"/>
            <a:ext cx="5393624" cy="120711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935327" y="5022605"/>
            <a:ext cx="84952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002060"/>
                </a:solidFill>
              </a:rPr>
              <a:t>vs.</a:t>
            </a:r>
          </a:p>
        </p:txBody>
      </p:sp>
      <p:sp>
        <p:nvSpPr>
          <p:cNvPr id="11" name="Down Arrow 10"/>
          <p:cNvSpPr/>
          <p:nvPr/>
        </p:nvSpPr>
        <p:spPr>
          <a:xfrm>
            <a:off x="5981613" y="3666007"/>
            <a:ext cx="495690" cy="62503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321365" y="-39151"/>
            <a:ext cx="10515600" cy="1325563"/>
          </a:xfrm>
        </p:spPr>
        <p:txBody>
          <a:bodyPr/>
          <a:lstStyle/>
          <a:p>
            <a:r>
              <a:rPr lang="en-US" dirty="0" smtClean="0"/>
              <a:t>Exp I – Varying Divergence Time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9490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 I – Varying Divergence Time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65922" y="1764886"/>
                <a:ext cx="10515600" cy="4351338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sz="3200" dirty="0" smtClean="0"/>
                  <a:t>2 data-sets for each scenario</a:t>
                </a:r>
              </a:p>
              <a:p>
                <a:r>
                  <a:rPr lang="en-US" sz="3200" dirty="0" smtClean="0"/>
                  <a:t>2 G-PhoCS runs for each data set</a:t>
                </a:r>
              </a:p>
              <a:p>
                <a:pPr marL="0" indent="0">
                  <a:buNone/>
                </a:pPr>
                <a:endParaRPr lang="en-US" sz="3200" dirty="0" smtClean="0"/>
              </a:p>
              <a:p>
                <a:r>
                  <a:rPr lang="en-US" sz="3200" dirty="0" smtClean="0"/>
                  <a:t>X axis – data set</a:t>
                </a:r>
              </a:p>
              <a:p>
                <a:r>
                  <a:rPr lang="en-US" sz="3200" dirty="0" smtClean="0"/>
                  <a:t>Y axis – model selection criteria: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32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20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f>
                          <m:fPr>
                            <m:ctrlPr>
                              <a:rPr lang="en-US" sz="32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  <m:sub>
                                <m:r>
                                  <a:rPr lang="en-US" sz="3200" b="1" i="1" smtClean="0"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  <m:r>
                                  <a:rPr lang="en-US" sz="3200" b="1" i="1" smtClean="0">
                                    <a:latin typeface="Cambria Math" panose="02040503050406030204" pitchFamily="18" charset="0"/>
                                  </a:rPr>
                                  <m:t>𝒑𝒐𝒑𝒔</m:t>
                                </m:r>
                              </m:sub>
                            </m:s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lang="en-US" sz="3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200" i="1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  <m:sub>
                                <m:r>
                                  <a:rPr lang="en-US" sz="3200" b="1" i="1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  <m:r>
                                  <a:rPr lang="en-US" sz="3200" b="1" i="1">
                                    <a:latin typeface="Cambria Math" panose="02040503050406030204" pitchFamily="18" charset="0"/>
                                  </a:rPr>
                                  <m:t>𝒑𝒐𝒑𝒔</m:t>
                                </m:r>
                              </m:sub>
                            </m:sSub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den>
                        </m:f>
                      </m:e>
                    </m:func>
                  </m:oMath>
                </a14:m>
                <a:endParaRPr lang="en-US" sz="3200" dirty="0" smtClean="0"/>
              </a:p>
              <a:p>
                <a:pPr marL="457200" lvl="1" indent="0">
                  <a:buNone/>
                </a:pPr>
                <a:r>
                  <a:rPr lang="en-US" dirty="0" smtClean="0"/>
                  <a:t>(Bigger is better)</a:t>
                </a:r>
                <a:br>
                  <a:rPr lang="en-US" dirty="0" smtClean="0"/>
                </a:br>
                <a:endParaRPr lang="en-US" dirty="0" smtClean="0"/>
              </a:p>
              <a:p>
                <a:r>
                  <a:rPr lang="en-US" sz="3200" dirty="0" smtClean="0"/>
                  <a:t>TODO – </a:t>
                </a:r>
                <a:r>
                  <a:rPr lang="en-US" sz="3000" dirty="0" smtClean="0"/>
                  <a:t>illustrate all the above right on the graph in the next slide</a:t>
                </a:r>
                <a:endParaRPr lang="en-US" sz="32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65922" y="1764886"/>
                <a:ext cx="10515600" cy="4351338"/>
              </a:xfrm>
              <a:blipFill rotWithShape="0">
                <a:blip r:embed="rId3"/>
                <a:stretch>
                  <a:fillRect l="-1159" t="-2805" b="-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21571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 I – Varying Divergence Time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065" y="1739352"/>
            <a:ext cx="11541869" cy="3606834"/>
          </a:xfr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02544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762885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en-GB" sz="11500" b="1" u="sng" dirty="0" smtClean="0"/>
              <a:t>Preliminaries</a:t>
            </a:r>
            <a:endParaRPr lang="en-US" sz="11500" b="1" u="sng" dirty="0"/>
          </a:p>
        </p:txBody>
      </p:sp>
    </p:spTree>
    <p:extLst>
      <p:ext uri="{BB962C8B-B14F-4D97-AF65-F5344CB8AC3E}">
        <p14:creationId xmlns:p14="http://schemas.microsoft.com/office/powerpoint/2010/main" val="2550227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 I – Varying Divergence Time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HM and both RBFs eventually select the correct model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RBFs succeed @ ~20 while HM only @ ~50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/>
              <a:t>Null </a:t>
            </a:r>
            <a:r>
              <a:rPr lang="en-US" dirty="0" smtClean="0"/>
              <a:t>ref model is much noisier than Clade(AB)</a:t>
            </a:r>
          </a:p>
          <a:p>
            <a:endParaRPr lang="en-US" dirty="0"/>
          </a:p>
        </p:txBody>
      </p:sp>
      <p:pic>
        <p:nvPicPr>
          <p:cNvPr id="5" name="Content Placeholder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2973" y="4305181"/>
            <a:ext cx="7593108" cy="237284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20388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 I – Varying Divergence Time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HM and both RBFs eventually select the correct model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RBFs succeed @ ~20 while HM only @ ~50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/>
              <a:t>Null </a:t>
            </a:r>
            <a:r>
              <a:rPr lang="en-US" dirty="0" smtClean="0"/>
              <a:t>ref model is much noisier than Clade(AB)</a:t>
            </a:r>
          </a:p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r>
              <a:rPr lang="en-US" dirty="0" smtClean="0"/>
              <a:t>Bottom line – </a:t>
            </a:r>
          </a:p>
          <a:p>
            <a:pPr marL="0" indent="0">
              <a:buNone/>
            </a:pPr>
            <a:r>
              <a:rPr lang="en-US" b="1" dirty="0" smtClean="0"/>
              <a:t>	RBF out performs HM in detecting population split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859173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 </a:t>
            </a:r>
            <a:r>
              <a:rPr lang="en-US" dirty="0" smtClean="0"/>
              <a:t>II </a:t>
            </a:r>
            <a:r>
              <a:rPr lang="en-US" dirty="0"/>
              <a:t>– Varying </a:t>
            </a:r>
            <a:r>
              <a:rPr lang="en-US" dirty="0" smtClean="0"/>
              <a:t>Migration Rate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1407" y="1690688"/>
            <a:ext cx="8286750" cy="28479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3353" y="5479843"/>
            <a:ext cx="5393624" cy="1207111"/>
          </a:xfrm>
          <a:prstGeom prst="rect">
            <a:avLst/>
          </a:prstGeom>
        </p:spPr>
      </p:pic>
      <p:sp>
        <p:nvSpPr>
          <p:cNvPr id="6" name="Down Arrow 5"/>
          <p:cNvSpPr/>
          <p:nvPr/>
        </p:nvSpPr>
        <p:spPr>
          <a:xfrm>
            <a:off x="5742320" y="4728367"/>
            <a:ext cx="495690" cy="62503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175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6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1919" y="1310033"/>
            <a:ext cx="1674311" cy="116967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 </a:t>
            </a:r>
            <a:r>
              <a:rPr lang="en-US" dirty="0" smtClean="0"/>
              <a:t>II </a:t>
            </a:r>
            <a:r>
              <a:rPr lang="en-US" dirty="0"/>
              <a:t>– Varying </a:t>
            </a:r>
            <a:r>
              <a:rPr lang="en-US" dirty="0" smtClean="0"/>
              <a:t>Migration Rate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0130" y="2352366"/>
            <a:ext cx="5393624" cy="1207111"/>
          </a:xfrm>
          <a:prstGeom prst="rect">
            <a:avLst/>
          </a:prstGeom>
        </p:spPr>
      </p:pic>
      <p:grpSp>
        <p:nvGrpSpPr>
          <p:cNvPr id="63" name="Group 62"/>
          <p:cNvGrpSpPr/>
          <p:nvPr/>
        </p:nvGrpSpPr>
        <p:grpSpPr>
          <a:xfrm>
            <a:off x="132739" y="4114216"/>
            <a:ext cx="2840514" cy="2642921"/>
            <a:chOff x="132739" y="4114216"/>
            <a:chExt cx="2840514" cy="2642921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4641" y="4114800"/>
              <a:ext cx="2678612" cy="2477873"/>
            </a:xfrm>
            <a:prstGeom prst="rect">
              <a:avLst/>
            </a:prstGeom>
          </p:spPr>
        </p:pic>
        <p:grpSp>
          <p:nvGrpSpPr>
            <p:cNvPr id="46" name="Group 45"/>
            <p:cNvGrpSpPr/>
            <p:nvPr/>
          </p:nvGrpSpPr>
          <p:grpSpPr>
            <a:xfrm>
              <a:off x="1184367" y="6295472"/>
              <a:ext cx="899160" cy="461665"/>
              <a:chOff x="4658360" y="5528971"/>
              <a:chExt cx="899160" cy="461665"/>
            </a:xfrm>
          </p:grpSpPr>
          <p:sp>
            <p:nvSpPr>
              <p:cNvPr id="47" name="TextBox 46"/>
              <p:cNvSpPr txBox="1"/>
              <p:nvPr/>
            </p:nvSpPr>
            <p:spPr>
              <a:xfrm>
                <a:off x="4658360" y="5528971"/>
                <a:ext cx="89916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 smtClean="0">
                    <a:solidFill>
                      <a:srgbClr val="454BBB"/>
                    </a:solidFill>
                  </a:rPr>
                  <a:t>B    C </a:t>
                </a:r>
                <a:endParaRPr lang="en-US" sz="2400" b="1" dirty="0">
                  <a:solidFill>
                    <a:srgbClr val="454BBB"/>
                  </a:solidFill>
                </a:endParaRPr>
              </a:p>
            </p:txBody>
          </p:sp>
          <p:cxnSp>
            <p:nvCxnSpPr>
              <p:cNvPr id="48" name="Straight Arrow Connector 47"/>
              <p:cNvCxnSpPr/>
              <p:nvPr/>
            </p:nvCxnSpPr>
            <p:spPr>
              <a:xfrm flipH="1" flipV="1">
                <a:off x="4929413" y="5759804"/>
                <a:ext cx="252188" cy="7443"/>
              </a:xfrm>
              <a:prstGeom prst="straightConnector1">
                <a:avLst/>
              </a:prstGeom>
              <a:ln w="41275">
                <a:solidFill>
                  <a:srgbClr val="454BBB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5" name="TextBox 54"/>
            <p:cNvSpPr txBox="1"/>
            <p:nvPr/>
          </p:nvSpPr>
          <p:spPr>
            <a:xfrm>
              <a:off x="132739" y="4114216"/>
              <a:ext cx="154673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rtl="1"/>
              <a:r>
                <a:rPr lang="en-US" sz="4000" b="1" dirty="0" smtClean="0">
                  <a:solidFill>
                    <a:srgbClr val="454BBB"/>
                  </a:solidFill>
                </a:rPr>
                <a:t>M</a:t>
              </a:r>
              <a:r>
                <a:rPr lang="en-US" sz="4000" b="1" baseline="-25000" dirty="0" smtClean="0">
                  <a:solidFill>
                    <a:srgbClr val="454BBB"/>
                  </a:solidFill>
                </a:rPr>
                <a:t>migCB</a:t>
              </a:r>
              <a:endParaRPr lang="en-US" sz="4000" b="1" baseline="-25000" dirty="0">
                <a:solidFill>
                  <a:srgbClr val="454BBB"/>
                </a:solidFill>
              </a:endParaRPr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2868546" y="4006700"/>
            <a:ext cx="2823700" cy="2735550"/>
            <a:chOff x="3030591" y="4006700"/>
            <a:chExt cx="2823700" cy="2735550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75679" y="4114216"/>
              <a:ext cx="2678612" cy="2477873"/>
            </a:xfrm>
            <a:prstGeom prst="rect">
              <a:avLst/>
            </a:prstGeom>
          </p:spPr>
        </p:pic>
        <p:grpSp>
          <p:nvGrpSpPr>
            <p:cNvPr id="44" name="Group 43"/>
            <p:cNvGrpSpPr/>
            <p:nvPr/>
          </p:nvGrpSpPr>
          <p:grpSpPr>
            <a:xfrm>
              <a:off x="4216482" y="6280585"/>
              <a:ext cx="899160" cy="461665"/>
              <a:chOff x="4658360" y="5528971"/>
              <a:chExt cx="899160" cy="461665"/>
            </a:xfrm>
          </p:grpSpPr>
          <p:sp>
            <p:nvSpPr>
              <p:cNvPr id="27" name="TextBox 26"/>
              <p:cNvSpPr txBox="1"/>
              <p:nvPr/>
            </p:nvSpPr>
            <p:spPr>
              <a:xfrm>
                <a:off x="4658360" y="5528971"/>
                <a:ext cx="89916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 smtClean="0">
                    <a:solidFill>
                      <a:srgbClr val="454BBB"/>
                    </a:solidFill>
                  </a:rPr>
                  <a:t>B    C </a:t>
                </a:r>
                <a:endParaRPr lang="en-US" sz="2400" b="1" dirty="0">
                  <a:solidFill>
                    <a:srgbClr val="454BBB"/>
                  </a:solidFill>
                </a:endParaRPr>
              </a:p>
            </p:txBody>
          </p:sp>
          <p:cxnSp>
            <p:nvCxnSpPr>
              <p:cNvPr id="28" name="Straight Arrow Connector 27"/>
              <p:cNvCxnSpPr/>
              <p:nvPr/>
            </p:nvCxnSpPr>
            <p:spPr>
              <a:xfrm>
                <a:off x="4942840" y="5774691"/>
                <a:ext cx="237200" cy="2130"/>
              </a:xfrm>
              <a:prstGeom prst="straightConnector1">
                <a:avLst/>
              </a:prstGeom>
              <a:ln w="41275">
                <a:solidFill>
                  <a:srgbClr val="454BBB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6" name="TextBox 55"/>
            <p:cNvSpPr txBox="1"/>
            <p:nvPr/>
          </p:nvSpPr>
          <p:spPr>
            <a:xfrm>
              <a:off x="3030591" y="4006700"/>
              <a:ext cx="154673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rtl="1"/>
              <a:r>
                <a:rPr lang="en-US" sz="4000" b="1" dirty="0" smtClean="0">
                  <a:solidFill>
                    <a:srgbClr val="454BBB"/>
                  </a:solidFill>
                </a:rPr>
                <a:t>M</a:t>
              </a:r>
              <a:r>
                <a:rPr lang="en-US" sz="4000" b="1" baseline="-25000" dirty="0" smtClean="0">
                  <a:solidFill>
                    <a:srgbClr val="454BBB"/>
                  </a:solidFill>
                </a:rPr>
                <a:t>migBC</a:t>
              </a:r>
              <a:endParaRPr lang="en-US" sz="4000" b="1" baseline="-25000" dirty="0">
                <a:solidFill>
                  <a:srgbClr val="454BBB"/>
                </a:solidFill>
              </a:endParaRPr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9144821" y="3961536"/>
            <a:ext cx="3039653" cy="2710887"/>
            <a:chOff x="5962107" y="4031363"/>
            <a:chExt cx="3039653" cy="2710887"/>
          </a:xfrm>
        </p:grpSpPr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311361" y="4125043"/>
              <a:ext cx="2690399" cy="2488776"/>
            </a:xfrm>
            <a:prstGeom prst="rect">
              <a:avLst/>
            </a:prstGeom>
          </p:spPr>
        </p:pic>
        <p:sp>
          <p:nvSpPr>
            <p:cNvPr id="32" name="TextBox 31"/>
            <p:cNvSpPr txBox="1"/>
            <p:nvPr/>
          </p:nvSpPr>
          <p:spPr>
            <a:xfrm>
              <a:off x="7570457" y="6280585"/>
              <a:ext cx="42078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smtClean="0">
                  <a:solidFill>
                    <a:srgbClr val="454BBB"/>
                  </a:solidFill>
                </a:rPr>
                <a:t>X</a:t>
              </a:r>
              <a:endParaRPr lang="en-US" sz="2400" b="1" dirty="0">
                <a:solidFill>
                  <a:srgbClr val="454BBB"/>
                </a:solidFill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5962107" y="4031363"/>
              <a:ext cx="154673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4000" b="1" dirty="0" smtClean="0">
                  <a:solidFill>
                    <a:srgbClr val="454BBB"/>
                  </a:solidFill>
                </a:rPr>
                <a:t>M</a:t>
              </a:r>
              <a:r>
                <a:rPr lang="en-US" sz="4000" b="1" baseline="-25000" dirty="0" smtClean="0">
                  <a:solidFill>
                    <a:srgbClr val="454BBB"/>
                  </a:solidFill>
                </a:rPr>
                <a:t>noMig</a:t>
              </a:r>
              <a:endParaRPr lang="en-US" sz="4000" b="1" baseline="-25000" dirty="0">
                <a:solidFill>
                  <a:srgbClr val="454BBB"/>
                </a:solidFill>
              </a:endParaRPr>
            </a:p>
          </p:txBody>
        </p:sp>
      </p:grpSp>
      <p:grpSp>
        <p:nvGrpSpPr>
          <p:cNvPr id="61" name="Group 60"/>
          <p:cNvGrpSpPr/>
          <p:nvPr/>
        </p:nvGrpSpPr>
        <p:grpSpPr>
          <a:xfrm>
            <a:off x="5599265" y="4006700"/>
            <a:ext cx="2815501" cy="2735550"/>
            <a:chOff x="9089748" y="4122582"/>
            <a:chExt cx="2707966" cy="2619668"/>
          </a:xfrm>
        </p:grpSpPr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218748" y="4184510"/>
              <a:ext cx="2578966" cy="2385695"/>
            </a:xfrm>
            <a:prstGeom prst="rect">
              <a:avLst/>
            </a:prstGeom>
          </p:spPr>
        </p:pic>
        <p:grpSp>
          <p:nvGrpSpPr>
            <p:cNvPr id="43" name="Group 42"/>
            <p:cNvGrpSpPr/>
            <p:nvPr/>
          </p:nvGrpSpPr>
          <p:grpSpPr>
            <a:xfrm>
              <a:off x="9825594" y="6280585"/>
              <a:ext cx="1551356" cy="461665"/>
              <a:chOff x="10246358" y="2978811"/>
              <a:chExt cx="1551356" cy="461665"/>
            </a:xfrm>
          </p:grpSpPr>
          <p:sp>
            <p:nvSpPr>
              <p:cNvPr id="34" name="TextBox 33"/>
              <p:cNvSpPr txBox="1"/>
              <p:nvPr/>
            </p:nvSpPr>
            <p:spPr>
              <a:xfrm>
                <a:off x="10246358" y="2978811"/>
                <a:ext cx="155135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 smtClean="0">
                    <a:solidFill>
                      <a:srgbClr val="454BBB"/>
                    </a:solidFill>
                  </a:rPr>
                  <a:t>A     B     C  </a:t>
                </a:r>
                <a:endParaRPr lang="en-US" sz="2400" b="1" dirty="0">
                  <a:solidFill>
                    <a:srgbClr val="454BBB"/>
                  </a:solidFill>
                </a:endParaRPr>
              </a:p>
            </p:txBody>
          </p:sp>
          <p:cxnSp>
            <p:nvCxnSpPr>
              <p:cNvPr id="35" name="Straight Arrow Connector 34"/>
              <p:cNvCxnSpPr/>
              <p:nvPr/>
            </p:nvCxnSpPr>
            <p:spPr>
              <a:xfrm>
                <a:off x="10498071" y="3206150"/>
                <a:ext cx="381384" cy="5697"/>
              </a:xfrm>
              <a:prstGeom prst="straightConnector1">
                <a:avLst/>
              </a:prstGeom>
              <a:ln w="41275">
                <a:solidFill>
                  <a:srgbClr val="454BBB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Arrow Connector 41"/>
              <p:cNvCxnSpPr/>
              <p:nvPr/>
            </p:nvCxnSpPr>
            <p:spPr>
              <a:xfrm>
                <a:off x="11002896" y="3206150"/>
                <a:ext cx="381384" cy="5697"/>
              </a:xfrm>
              <a:prstGeom prst="straightConnector1">
                <a:avLst/>
              </a:prstGeom>
              <a:ln w="41275">
                <a:solidFill>
                  <a:srgbClr val="454BBB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8" name="TextBox 57"/>
            <p:cNvSpPr txBox="1"/>
            <p:nvPr/>
          </p:nvSpPr>
          <p:spPr>
            <a:xfrm>
              <a:off x="9089748" y="4122582"/>
              <a:ext cx="154673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4000" b="1" dirty="0" smtClean="0">
                  <a:solidFill>
                    <a:srgbClr val="454BBB"/>
                  </a:solidFill>
                </a:rPr>
                <a:t>M</a:t>
              </a:r>
              <a:r>
                <a:rPr lang="en-US" sz="4000" b="1" baseline="-25000" dirty="0" smtClean="0">
                  <a:solidFill>
                    <a:srgbClr val="454BBB"/>
                  </a:solidFill>
                </a:rPr>
                <a:t>migAll</a:t>
              </a:r>
              <a:endParaRPr lang="en-US" sz="4000" b="1" baseline="-25000" dirty="0">
                <a:solidFill>
                  <a:srgbClr val="454BBB"/>
                </a:solidFill>
              </a:endParaRPr>
            </a:p>
          </p:txBody>
        </p:sp>
      </p:grpSp>
      <p:sp>
        <p:nvSpPr>
          <p:cNvPr id="64" name="TextBox 63"/>
          <p:cNvSpPr txBox="1"/>
          <p:nvPr/>
        </p:nvSpPr>
        <p:spPr>
          <a:xfrm>
            <a:off x="8548890" y="4914883"/>
            <a:ext cx="94518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002060"/>
                </a:solidFill>
              </a:rPr>
              <a:t>v</a:t>
            </a:r>
            <a:r>
              <a:rPr lang="en-US" sz="4400" b="1" dirty="0" smtClean="0">
                <a:solidFill>
                  <a:srgbClr val="002060"/>
                </a:solidFill>
              </a:rPr>
              <a:t>s.</a:t>
            </a:r>
            <a:endParaRPr lang="en-US" sz="4400" b="1" dirty="0">
              <a:solidFill>
                <a:srgbClr val="002060"/>
              </a:solidFill>
            </a:endParaRPr>
          </a:p>
        </p:txBody>
      </p:sp>
      <p:sp>
        <p:nvSpPr>
          <p:cNvPr id="12" name="Down Arrow 11"/>
          <p:cNvSpPr/>
          <p:nvPr/>
        </p:nvSpPr>
        <p:spPr>
          <a:xfrm>
            <a:off x="5848155" y="3498517"/>
            <a:ext cx="495690" cy="62503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258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 II – Varying Migration Rate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55762" y="1744566"/>
                <a:ext cx="10515600" cy="4351338"/>
              </a:xfrm>
            </p:spPr>
            <p:txBody>
              <a:bodyPr>
                <a:normAutofit/>
              </a:bodyPr>
              <a:lstStyle/>
              <a:p>
                <a:r>
                  <a:rPr lang="en-US" sz="3200" dirty="0" smtClean="0"/>
                  <a:t>X axis – data set</a:t>
                </a:r>
              </a:p>
              <a:p>
                <a:r>
                  <a:rPr lang="en-US" sz="3200" dirty="0" smtClean="0"/>
                  <a:t>Y axis – comparison against M</a:t>
                </a:r>
                <a:r>
                  <a:rPr lang="en-US" sz="3200" baseline="-25000" dirty="0" smtClean="0"/>
                  <a:t>noMig</a:t>
                </a:r>
                <a:r>
                  <a:rPr lang="en-US" sz="3200" dirty="0" smtClean="0"/>
                  <a:t>:  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32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20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f>
                          <m:fPr>
                            <m:ctrlPr>
                              <a:rPr lang="en-US" sz="32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  <m:sub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𝑋𝑋𝑋</m:t>
                                </m:r>
                              </m:sub>
                            </m:s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lang="en-US" sz="3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200" i="1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  <m:sub>
                                <m:r>
                                  <a:rPr lang="en-US" sz="3200" b="1" i="1" smtClean="0">
                                    <a:latin typeface="Cambria Math" panose="02040503050406030204" pitchFamily="18" charset="0"/>
                                  </a:rPr>
                                  <m:t>𝒏𝒐𝑴𝒊𝒈</m:t>
                                </m:r>
                              </m:sub>
                            </m:sSub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den>
                        </m:f>
                      </m:e>
                    </m:func>
                  </m:oMath>
                </a14:m>
                <a:endParaRPr lang="en-US" sz="3200" dirty="0" smtClean="0"/>
              </a:p>
              <a:p>
                <a:pPr marL="457200" lvl="1" indent="0">
                  <a:buNone/>
                </a:pPr>
                <a:r>
                  <a:rPr lang="en-US" dirty="0" smtClean="0"/>
                  <a:t/>
                </a:r>
                <a:br>
                  <a:rPr lang="en-US" dirty="0" smtClean="0"/>
                </a:br>
                <a:endParaRPr lang="en-US" dirty="0" smtClean="0"/>
              </a:p>
              <a:p>
                <a:r>
                  <a:rPr lang="en-US" sz="3200" dirty="0" smtClean="0"/>
                  <a:t>TODO – </a:t>
                </a:r>
                <a:r>
                  <a:rPr lang="en-US" sz="3000" dirty="0" smtClean="0"/>
                  <a:t>illustrate all the above right on the graph in the next slide</a:t>
                </a:r>
                <a:endParaRPr lang="en-US" sz="32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55762" y="1744566"/>
                <a:ext cx="10515600" cy="4351338"/>
              </a:xfrm>
              <a:blipFill rotWithShape="0">
                <a:blip r:embed="rId3"/>
                <a:stretch>
                  <a:fillRect l="-1333" t="-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97402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 </a:t>
            </a:r>
            <a:r>
              <a:rPr lang="en-US" dirty="0" smtClean="0"/>
              <a:t>II </a:t>
            </a:r>
            <a:r>
              <a:rPr lang="en-US" dirty="0"/>
              <a:t>– Varying </a:t>
            </a:r>
            <a:r>
              <a:rPr lang="en-US" dirty="0" smtClean="0"/>
              <a:t>Migration Rate - HM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487" y="263525"/>
            <a:ext cx="10058400" cy="31432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487" y="3406776"/>
            <a:ext cx="10058400" cy="3143250"/>
          </a:xfrm>
          <a:ln>
            <a:solidFill>
              <a:schemeClr val="tx1"/>
            </a:solidFill>
          </a:ln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4892040" y="9525"/>
            <a:ext cx="817880" cy="11893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 smtClean="0"/>
              <a:t>HM</a:t>
            </a:r>
            <a:endParaRPr lang="en-US" sz="3200" b="1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4582160" y="3244215"/>
            <a:ext cx="1569720" cy="11893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 smtClean="0"/>
              <a:t>Null RBF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666867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2"/>
          <p:cNvSpPr txBox="1">
            <a:spLocks/>
          </p:cNvSpPr>
          <p:nvPr/>
        </p:nvSpPr>
        <p:spPr>
          <a:xfrm>
            <a:off x="596545" y="1374210"/>
            <a:ext cx="10873966" cy="53622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HM never significantly prefers any model over M</a:t>
            </a:r>
            <a:r>
              <a:rPr lang="en-US" baseline="-25000" dirty="0" smtClean="0"/>
              <a:t>nomig</a:t>
            </a:r>
            <a:r>
              <a:rPr lang="en-US" dirty="0" smtClean="0"/>
              <a:t> </a:t>
            </a:r>
          </a:p>
          <a:p>
            <a:r>
              <a:rPr lang="en-US" dirty="0" smtClean="0"/>
              <a:t>When  m</a:t>
            </a:r>
            <a:r>
              <a:rPr lang="en-US" baseline="-25000" dirty="0" smtClean="0"/>
              <a:t>B⬅C</a:t>
            </a:r>
            <a:r>
              <a:rPr lang="en-US" dirty="0" smtClean="0"/>
              <a:t> &gt; 0,  Null RBF Favours the two models with correct flow  (M</a:t>
            </a:r>
            <a:r>
              <a:rPr lang="en-US" baseline="-25000" dirty="0" smtClean="0"/>
              <a:t>CB</a:t>
            </a:r>
            <a:r>
              <a:rPr lang="en-US" dirty="0" smtClean="0"/>
              <a:t> &amp; M</a:t>
            </a:r>
            <a:r>
              <a:rPr lang="en-US" baseline="-25000" dirty="0" smtClean="0"/>
              <a:t>migAll</a:t>
            </a:r>
            <a:r>
              <a:rPr lang="en-US" dirty="0" smtClean="0"/>
              <a:t>) over </a:t>
            </a:r>
          </a:p>
          <a:p>
            <a:r>
              <a:rPr lang="en-US" dirty="0" smtClean="0"/>
              <a:t>RBFs scores higher the model with correct migration direction</a:t>
            </a:r>
          </a:p>
          <a:p>
            <a:pPr lvl="1"/>
            <a:r>
              <a:rPr lang="en-US" sz="2800" dirty="0" smtClean="0"/>
              <a:t>When  m</a:t>
            </a:r>
            <a:r>
              <a:rPr lang="en-US" sz="2800" baseline="-25000" dirty="0" smtClean="0"/>
              <a:t>B⬅C</a:t>
            </a:r>
            <a:r>
              <a:rPr lang="en-US" sz="2800" dirty="0" smtClean="0"/>
              <a:t> &gt; 0  then M</a:t>
            </a:r>
            <a:r>
              <a:rPr lang="en-US" sz="2800" baseline="-25000" dirty="0" smtClean="0"/>
              <a:t>CB </a:t>
            </a:r>
            <a:r>
              <a:rPr lang="en-US" sz="2800" dirty="0" smtClean="0"/>
              <a:t>, M</a:t>
            </a:r>
            <a:r>
              <a:rPr lang="en-US" sz="2800" baseline="-25000" dirty="0" smtClean="0"/>
              <a:t>migAll</a:t>
            </a:r>
            <a:r>
              <a:rPr lang="en-US" sz="2800" dirty="0" smtClean="0"/>
              <a:t> &gt;</a:t>
            </a:r>
            <a:r>
              <a:rPr lang="en-US" sz="2800" baseline="30000" dirty="0" smtClean="0"/>
              <a:t>RBF</a:t>
            </a:r>
            <a:r>
              <a:rPr lang="en-US" sz="2800" dirty="0" smtClean="0"/>
              <a:t>   M</a:t>
            </a:r>
            <a:r>
              <a:rPr lang="en-US" sz="2800" baseline="-25000" dirty="0" smtClean="0"/>
              <a:t>noMig</a:t>
            </a:r>
            <a:r>
              <a:rPr lang="en-US" sz="2800" dirty="0" smtClean="0"/>
              <a:t>, M</a:t>
            </a:r>
            <a:r>
              <a:rPr lang="en-US" sz="2800" baseline="-25000" dirty="0" smtClean="0"/>
              <a:t>BC</a:t>
            </a:r>
          </a:p>
          <a:p>
            <a:r>
              <a:rPr lang="en-US" dirty="0" smtClean="0"/>
              <a:t>RBF shows no clear preference between M</a:t>
            </a:r>
            <a:r>
              <a:rPr lang="en-US" baseline="-25000" dirty="0" smtClean="0"/>
              <a:t>CB </a:t>
            </a:r>
            <a:r>
              <a:rPr lang="en-US" dirty="0" smtClean="0"/>
              <a:t>and M</a:t>
            </a:r>
            <a:r>
              <a:rPr lang="en-US" baseline="-25000" dirty="0" smtClean="0"/>
              <a:t>migAll</a:t>
            </a:r>
          </a:p>
          <a:p>
            <a:endParaRPr lang="en-US" baseline="-25000" dirty="0" smtClean="0"/>
          </a:p>
          <a:p>
            <a:endParaRPr lang="en-US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/>
              <a:t>Bottom line –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 smtClean="0"/>
              <a:t>	RBF out-performs HM in migration detection, </a:t>
            </a:r>
            <a:br>
              <a:rPr lang="en-US" b="1" dirty="0" smtClean="0"/>
            </a:br>
            <a:r>
              <a:rPr lang="en-US" b="1" dirty="0" smtClean="0"/>
              <a:t>	however there is still room for improvement</a:t>
            </a:r>
          </a:p>
          <a:p>
            <a:endParaRPr lang="en-US" baseline="-25000" dirty="0" smtClean="0"/>
          </a:p>
          <a:p>
            <a:endParaRPr lang="en-US" baseline="-25000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 </a:t>
            </a:r>
            <a:r>
              <a:rPr lang="en-US" dirty="0" smtClean="0"/>
              <a:t>II </a:t>
            </a:r>
            <a:r>
              <a:rPr lang="en-US" dirty="0"/>
              <a:t>– Varying </a:t>
            </a:r>
            <a:r>
              <a:rPr lang="en-US" dirty="0" smtClean="0"/>
              <a:t>Migration Rate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0214" y="4883783"/>
            <a:ext cx="6317494" cy="197421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Content Placeholder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4883784"/>
            <a:ext cx="6317491" cy="197421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Title 1"/>
          <p:cNvSpPr txBox="1">
            <a:spLocks/>
          </p:cNvSpPr>
          <p:nvPr/>
        </p:nvSpPr>
        <p:spPr>
          <a:xfrm>
            <a:off x="8611233" y="4635815"/>
            <a:ext cx="1569720" cy="11893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 smtClean="0"/>
              <a:t>Null RBF</a:t>
            </a:r>
            <a:endParaRPr lang="en-US" sz="2000" b="1" dirty="0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2372360" y="4635814"/>
            <a:ext cx="817880" cy="11893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/>
              <a:t>HM</a:t>
            </a:r>
          </a:p>
        </p:txBody>
      </p:sp>
    </p:spTree>
    <p:extLst>
      <p:ext uri="{BB962C8B-B14F-4D97-AF65-F5344CB8AC3E}">
        <p14:creationId xmlns:p14="http://schemas.microsoft.com/office/powerpoint/2010/main" val="970945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 </a:t>
            </a:r>
            <a:r>
              <a:rPr lang="en-US" dirty="0" smtClean="0"/>
              <a:t>II </a:t>
            </a:r>
            <a:r>
              <a:rPr lang="en-US" dirty="0"/>
              <a:t>– Varying </a:t>
            </a:r>
            <a:r>
              <a:rPr lang="en-US" dirty="0" smtClean="0"/>
              <a:t>Migration Rate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596545" y="1374210"/>
            <a:ext cx="10873966" cy="5362256"/>
          </a:xfrm>
        </p:spPr>
        <p:txBody>
          <a:bodyPr>
            <a:normAutofit/>
          </a:bodyPr>
          <a:lstStyle/>
          <a:p>
            <a:r>
              <a:rPr lang="en-US" dirty="0" smtClean="0"/>
              <a:t>HM never significantly prefers any model over M</a:t>
            </a:r>
            <a:r>
              <a:rPr lang="en-US" baseline="-25000" dirty="0" smtClean="0"/>
              <a:t>nomig</a:t>
            </a:r>
            <a:r>
              <a:rPr lang="en-US" dirty="0" smtClean="0"/>
              <a:t> </a:t>
            </a:r>
          </a:p>
          <a:p>
            <a:r>
              <a:rPr lang="en-US" dirty="0" smtClean="0"/>
              <a:t>When  m</a:t>
            </a:r>
            <a:r>
              <a:rPr lang="en-US" baseline="-25000" dirty="0" smtClean="0"/>
              <a:t>B⬅C</a:t>
            </a:r>
            <a:r>
              <a:rPr lang="en-US" dirty="0" smtClean="0"/>
              <a:t> &gt; 0,  Null </a:t>
            </a:r>
            <a:r>
              <a:rPr lang="en-US" dirty="0"/>
              <a:t>RBF </a:t>
            </a:r>
            <a:r>
              <a:rPr lang="en-US" dirty="0" smtClean="0"/>
              <a:t>Favours the two models with correct flow  (M</a:t>
            </a:r>
            <a:r>
              <a:rPr lang="en-US" baseline="-25000" dirty="0" smtClean="0"/>
              <a:t>CB</a:t>
            </a:r>
            <a:r>
              <a:rPr lang="en-US" dirty="0" smtClean="0"/>
              <a:t> &amp; M</a:t>
            </a:r>
            <a:r>
              <a:rPr lang="en-US" baseline="-25000" dirty="0" smtClean="0"/>
              <a:t>migAll</a:t>
            </a:r>
            <a:r>
              <a:rPr lang="en-US" dirty="0" smtClean="0"/>
              <a:t>) over </a:t>
            </a:r>
          </a:p>
          <a:p>
            <a:r>
              <a:rPr lang="en-US" dirty="0" smtClean="0"/>
              <a:t>RBFs scores higher the model with correct </a:t>
            </a:r>
            <a:r>
              <a:rPr lang="en-US" dirty="0"/>
              <a:t>migration </a:t>
            </a:r>
            <a:r>
              <a:rPr lang="en-US" dirty="0" smtClean="0"/>
              <a:t>direction</a:t>
            </a:r>
          </a:p>
          <a:p>
            <a:pPr lvl="1" algn="l"/>
            <a:r>
              <a:rPr lang="en-US" sz="2800" dirty="0"/>
              <a:t>When  m</a:t>
            </a:r>
            <a:r>
              <a:rPr lang="en-US" sz="2800" baseline="-25000" dirty="0"/>
              <a:t>B⬅C</a:t>
            </a:r>
            <a:r>
              <a:rPr lang="en-US" sz="2800" dirty="0"/>
              <a:t> &gt; </a:t>
            </a:r>
            <a:r>
              <a:rPr lang="en-US" sz="2800" dirty="0" smtClean="0"/>
              <a:t>0  then M</a:t>
            </a:r>
            <a:r>
              <a:rPr lang="en-US" sz="2800" baseline="-25000" dirty="0" smtClean="0"/>
              <a:t>CB </a:t>
            </a:r>
            <a:r>
              <a:rPr lang="en-US" sz="2800" dirty="0" smtClean="0"/>
              <a:t>, M</a:t>
            </a:r>
            <a:r>
              <a:rPr lang="en-US" sz="2800" baseline="-25000" dirty="0" smtClean="0"/>
              <a:t>migAll</a:t>
            </a:r>
            <a:r>
              <a:rPr lang="en-US" sz="2800" dirty="0" smtClean="0"/>
              <a:t> &gt;</a:t>
            </a:r>
            <a:r>
              <a:rPr lang="en-US" sz="2800" baseline="30000" dirty="0" smtClean="0"/>
              <a:t>RBF</a:t>
            </a:r>
            <a:r>
              <a:rPr lang="en-US" sz="2800" dirty="0"/>
              <a:t> </a:t>
            </a:r>
            <a:r>
              <a:rPr lang="en-US" sz="2800" dirty="0" smtClean="0"/>
              <a:t>  M</a:t>
            </a:r>
            <a:r>
              <a:rPr lang="en-US" sz="2800" baseline="-25000" dirty="0" smtClean="0"/>
              <a:t>noMig</a:t>
            </a:r>
            <a:r>
              <a:rPr lang="en-US" sz="2800" dirty="0" smtClean="0"/>
              <a:t>, M</a:t>
            </a:r>
            <a:r>
              <a:rPr lang="en-US" sz="2800" baseline="-25000" dirty="0" smtClean="0"/>
              <a:t>BC</a:t>
            </a:r>
          </a:p>
          <a:p>
            <a:r>
              <a:rPr lang="en-US" dirty="0" smtClean="0"/>
              <a:t>RBF shows no clear preference between </a:t>
            </a:r>
            <a:r>
              <a:rPr lang="en-US" dirty="0"/>
              <a:t>M</a:t>
            </a:r>
            <a:r>
              <a:rPr lang="en-US" baseline="-25000" dirty="0"/>
              <a:t>CB </a:t>
            </a:r>
            <a:r>
              <a:rPr lang="en-US" dirty="0" smtClean="0"/>
              <a:t>and M</a:t>
            </a:r>
            <a:r>
              <a:rPr lang="en-US" baseline="-25000" dirty="0" smtClean="0"/>
              <a:t>migAll</a:t>
            </a:r>
          </a:p>
          <a:p>
            <a:endParaRPr lang="en-US" baseline="-25000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Bottom line – </a:t>
            </a:r>
          </a:p>
          <a:p>
            <a:pPr marL="0" indent="0">
              <a:buNone/>
            </a:pPr>
            <a:r>
              <a:rPr lang="en-US" b="1" dirty="0"/>
              <a:t>	</a:t>
            </a:r>
            <a:r>
              <a:rPr lang="en-US" b="1" dirty="0" smtClean="0"/>
              <a:t>RBFs out-performs HM in migration detection, </a:t>
            </a:r>
            <a:br>
              <a:rPr lang="en-US" b="1" dirty="0" smtClean="0"/>
            </a:br>
            <a:r>
              <a:rPr lang="en-US" b="1" dirty="0" smtClean="0"/>
              <a:t>		however there is room for improvement</a:t>
            </a:r>
            <a:endParaRPr lang="en-US" b="1" dirty="0"/>
          </a:p>
          <a:p>
            <a:endParaRPr lang="en-US" baseline="-25000" dirty="0" smtClean="0"/>
          </a:p>
          <a:p>
            <a:endParaRPr lang="en-US" baseline="-25000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970932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2838" y="1328012"/>
            <a:ext cx="6810375" cy="36671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9720" y="-102235"/>
            <a:ext cx="10515600" cy="1325563"/>
          </a:xfrm>
        </p:spPr>
        <p:txBody>
          <a:bodyPr/>
          <a:lstStyle/>
          <a:p>
            <a:r>
              <a:rPr lang="en-US" dirty="0"/>
              <a:t>Exp </a:t>
            </a:r>
            <a:r>
              <a:rPr lang="en-US" dirty="0" smtClean="0"/>
              <a:t>III </a:t>
            </a:r>
            <a:r>
              <a:rPr lang="en-US" dirty="0"/>
              <a:t>– </a:t>
            </a:r>
            <a:r>
              <a:rPr lang="en-US" dirty="0" smtClean="0"/>
              <a:t>Alternative Reference Models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1951" y="5479843"/>
            <a:ext cx="5393624" cy="1207111"/>
          </a:xfrm>
          <a:prstGeom prst="rect">
            <a:avLst/>
          </a:prstGeom>
        </p:spPr>
      </p:pic>
      <p:sp>
        <p:nvSpPr>
          <p:cNvPr id="6" name="Down Arrow 5"/>
          <p:cNvSpPr/>
          <p:nvPr/>
        </p:nvSpPr>
        <p:spPr>
          <a:xfrm>
            <a:off x="5848155" y="4806857"/>
            <a:ext cx="495690" cy="62503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540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2880" y="883599"/>
            <a:ext cx="1559361" cy="123023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0130" y="2027246"/>
            <a:ext cx="5393624" cy="1207111"/>
          </a:xfrm>
          <a:prstGeom prst="rect">
            <a:avLst/>
          </a:prstGeom>
        </p:spPr>
      </p:pic>
      <p:sp>
        <p:nvSpPr>
          <p:cNvPr id="12" name="Down Arrow 11"/>
          <p:cNvSpPr/>
          <p:nvPr/>
        </p:nvSpPr>
        <p:spPr>
          <a:xfrm>
            <a:off x="5828297" y="3234357"/>
            <a:ext cx="495690" cy="62503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itle 1"/>
          <p:cNvSpPr txBox="1">
            <a:spLocks/>
          </p:cNvSpPr>
          <p:nvPr/>
        </p:nvSpPr>
        <p:spPr>
          <a:xfrm>
            <a:off x="299720" y="-1022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Exp III – Alternative Reference Models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20947" y="3859390"/>
            <a:ext cx="3160878" cy="292399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28" y="4443590"/>
            <a:ext cx="1878104" cy="173736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88577" y="4452707"/>
            <a:ext cx="1878104" cy="173736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66308" y="4443590"/>
            <a:ext cx="1878104" cy="173736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27226" y="4443590"/>
            <a:ext cx="1878104" cy="1737360"/>
          </a:xfrm>
          <a:prstGeom prst="rect">
            <a:avLst/>
          </a:prstGeom>
        </p:spPr>
      </p:pic>
      <p:sp>
        <p:nvSpPr>
          <p:cNvPr id="45" name="Down Arrow 44"/>
          <p:cNvSpPr/>
          <p:nvPr/>
        </p:nvSpPr>
        <p:spPr>
          <a:xfrm rot="16200000">
            <a:off x="8297696" y="5008871"/>
            <a:ext cx="495690" cy="625033"/>
          </a:xfrm>
          <a:prstGeom prst="downArrow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771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527F110-D5EE-46DF-8585-014480E32A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502" y="2521729"/>
            <a:ext cx="10515600" cy="1325563"/>
          </a:xfrm>
        </p:spPr>
        <p:txBody>
          <a:bodyPr/>
          <a:lstStyle/>
          <a:p>
            <a:r>
              <a:rPr lang="en-US" dirty="0">
                <a:cs typeface="Calibri Light"/>
              </a:rPr>
              <a:t>What is </a:t>
            </a:r>
            <a:br>
              <a:rPr lang="en-US" dirty="0">
                <a:cs typeface="Calibri Light"/>
              </a:rPr>
            </a:br>
            <a:r>
              <a:rPr lang="en-US" dirty="0">
                <a:cs typeface="Calibri Light"/>
              </a:rPr>
              <a:t>Model Selection?</a:t>
            </a:r>
            <a:endParaRPr lang="en-US" dirty="0"/>
          </a:p>
        </p:txBody>
      </p:sp>
      <p:pic>
        <p:nvPicPr>
          <p:cNvPr id="6" name="Picture 6" descr="A picture containing screenshot&#10;&#10;Description generated with high confidence">
            <a:extLst>
              <a:ext uri="{FF2B5EF4-FFF2-40B4-BE49-F238E27FC236}">
                <a16:creationId xmlns:a16="http://schemas.microsoft.com/office/drawing/2014/main" xmlns="" id="{0F1F0804-5094-4419-A0B0-2CAD52D732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771269" y="100342"/>
            <a:ext cx="7393990" cy="6651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31417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 III – Alternative Reference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55762" y="1744566"/>
                <a:ext cx="10515600" cy="435133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sz="3200" dirty="0" smtClean="0"/>
                  <a:t>Chart – Reference model</a:t>
                </a:r>
              </a:p>
              <a:p>
                <a:r>
                  <a:rPr lang="en-US" sz="3200" dirty="0" smtClean="0"/>
                  <a:t>X axis – data set</a:t>
                </a:r>
              </a:p>
              <a:p>
                <a:r>
                  <a:rPr lang="en-US" sz="3200" dirty="0" smtClean="0"/>
                  <a:t>Y axis – comparison against true model M</a:t>
                </a:r>
                <a:r>
                  <a:rPr lang="en-US" sz="3200" baseline="-25000" dirty="0" smtClean="0"/>
                  <a:t>AB_C_O</a:t>
                </a:r>
                <a:r>
                  <a:rPr lang="en-US" sz="3200" dirty="0" smtClean="0"/>
                  <a:t>:   										</a:t>
                </a:r>
                <a:br>
                  <a:rPr lang="en-US" sz="3200" dirty="0" smtClean="0"/>
                </a:br>
                <a14:m>
                  <m:oMath xmlns:m="http://schemas.openxmlformats.org/officeDocument/2006/math">
                    <m:func>
                      <m:funcPr>
                        <m:ctrlPr>
                          <a:rPr lang="en-US" sz="32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20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f>
                          <m:fPr>
                            <m:ctrlPr>
                              <a:rPr lang="en-US" sz="32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  <m:sub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𝑅𝐸𝐹</m:t>
                                </m:r>
                              </m:sub>
                            </m:s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lang="en-US" sz="3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200" i="1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  <m:sub>
                                <m:r>
                                  <a:rPr lang="en-US" sz="3200" b="1" i="1" smtClean="0">
                                    <a:latin typeface="Cambria Math" panose="02040503050406030204" pitchFamily="18" charset="0"/>
                                  </a:rPr>
                                  <m:t>𝑨𝑩</m:t>
                                </m:r>
                                <m:r>
                                  <a:rPr lang="en-US" sz="3200" b="1" i="1" smtClean="0">
                                    <a:latin typeface="Cambria Math" panose="02040503050406030204" pitchFamily="18" charset="0"/>
                                  </a:rPr>
                                  <m:t>_</m:t>
                                </m:r>
                                <m:r>
                                  <a:rPr lang="en-US" sz="3200" b="1" i="1" smtClean="0">
                                    <a:latin typeface="Cambria Math" panose="02040503050406030204" pitchFamily="18" charset="0"/>
                                  </a:rPr>
                                  <m:t>𝑪</m:t>
                                </m:r>
                                <m:r>
                                  <a:rPr lang="en-US" sz="3200" b="1" i="1" smtClean="0">
                                    <a:latin typeface="Cambria Math" panose="02040503050406030204" pitchFamily="18" charset="0"/>
                                  </a:rPr>
                                  <m:t>_</m:t>
                                </m:r>
                                <m:r>
                                  <a:rPr lang="en-US" sz="3200" b="1" i="1" smtClean="0">
                                    <a:latin typeface="Cambria Math" panose="02040503050406030204" pitchFamily="18" charset="0"/>
                                  </a:rPr>
                                  <m:t>𝑶</m:t>
                                </m:r>
                              </m:sub>
                            </m:sSub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den>
                        </m:f>
                      </m:e>
                    </m:func>
                  </m:oMath>
                </a14:m>
                <a:endParaRPr lang="en-US" sz="3200" dirty="0" smtClean="0"/>
              </a:p>
              <a:p>
                <a:pPr marL="457200" lvl="1" indent="0">
                  <a:buNone/>
                </a:pPr>
                <a:r>
                  <a:rPr lang="en-US" dirty="0" smtClean="0"/>
                  <a:t/>
                </a:r>
                <a:br>
                  <a:rPr lang="en-US" dirty="0" smtClean="0"/>
                </a:br>
                <a:endParaRPr lang="en-US" dirty="0" smtClean="0"/>
              </a:p>
              <a:p>
                <a:r>
                  <a:rPr lang="en-US" sz="3200" dirty="0" smtClean="0"/>
                  <a:t>TODO – </a:t>
                </a:r>
                <a:r>
                  <a:rPr lang="en-US" sz="3000" dirty="0" smtClean="0"/>
                  <a:t>illustrate all the above right on the graph in the next slide</a:t>
                </a:r>
                <a:endParaRPr lang="en-US" sz="32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55762" y="1744566"/>
                <a:ext cx="10515600" cy="4351338"/>
              </a:xfrm>
              <a:blipFill rotWithShape="0">
                <a:blip r:embed="rId3"/>
                <a:stretch>
                  <a:fillRect l="-1333" t="-3782" b="-28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68015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277937" y="433228"/>
            <a:ext cx="11636126" cy="2939526"/>
            <a:chOff x="277937" y="433228"/>
            <a:chExt cx="11636126" cy="2939526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7937" y="602248"/>
              <a:ext cx="11636126" cy="277050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9" name="Title 1"/>
            <p:cNvSpPr txBox="1">
              <a:spLocks/>
            </p:cNvSpPr>
            <p:nvPr/>
          </p:nvSpPr>
          <p:spPr>
            <a:xfrm>
              <a:off x="2783840" y="433228"/>
              <a:ext cx="2458720" cy="1189355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 smtClean="0"/>
                <a:t>Comb(ROOT)</a:t>
              </a:r>
              <a:endParaRPr lang="en-US" sz="3200" b="1" dirty="0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277937" y="3196748"/>
            <a:ext cx="11636126" cy="2943340"/>
            <a:chOff x="277937" y="3196748"/>
            <a:chExt cx="11636126" cy="294334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7937" y="3369582"/>
              <a:ext cx="11636126" cy="277050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3" name="Title 1"/>
            <p:cNvSpPr txBox="1">
              <a:spLocks/>
            </p:cNvSpPr>
            <p:nvPr/>
          </p:nvSpPr>
          <p:spPr>
            <a:xfrm>
              <a:off x="2783840" y="3196748"/>
              <a:ext cx="2458720" cy="1189355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 smtClean="0"/>
                <a:t>Comb(ABC)</a:t>
              </a:r>
              <a:endParaRPr lang="en-US" sz="32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4251276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77937" y="416560"/>
            <a:ext cx="11636126" cy="2953022"/>
            <a:chOff x="277937" y="416560"/>
            <a:chExt cx="11636126" cy="2953022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7937" y="599076"/>
              <a:ext cx="11636126" cy="277050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6" name="Title 1"/>
            <p:cNvSpPr txBox="1">
              <a:spLocks/>
            </p:cNvSpPr>
            <p:nvPr/>
          </p:nvSpPr>
          <p:spPr>
            <a:xfrm>
              <a:off x="2763520" y="416560"/>
              <a:ext cx="2458720" cy="1189355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 smtClean="0"/>
                <a:t>Clade(ROOT)</a:t>
              </a:r>
              <a:endParaRPr lang="en-US" sz="3200" b="1" dirty="0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277937" y="3139439"/>
            <a:ext cx="11636126" cy="3000649"/>
            <a:chOff x="277937" y="3139439"/>
            <a:chExt cx="11636126" cy="3000649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7937" y="3369582"/>
              <a:ext cx="11636126" cy="277050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9" name="Title 1"/>
            <p:cNvSpPr txBox="1">
              <a:spLocks/>
            </p:cNvSpPr>
            <p:nvPr/>
          </p:nvSpPr>
          <p:spPr>
            <a:xfrm>
              <a:off x="2763520" y="3139439"/>
              <a:ext cx="2458720" cy="1189355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 smtClean="0"/>
                <a:t>Clade(ABC)</a:t>
              </a:r>
              <a:endParaRPr lang="en-US" sz="32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894982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77937" y="1977662"/>
            <a:ext cx="11636126" cy="2770506"/>
            <a:chOff x="277937" y="1977662"/>
            <a:chExt cx="11636126" cy="2770506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7937" y="1977662"/>
              <a:ext cx="11636126" cy="277050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6" name="TextBox 5"/>
            <p:cNvSpPr txBox="1"/>
            <p:nvPr/>
          </p:nvSpPr>
          <p:spPr>
            <a:xfrm>
              <a:off x="3210560" y="2069102"/>
              <a:ext cx="2296160" cy="978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90000"/>
                </a:lnSpc>
                <a:spcBef>
                  <a:spcPct val="0"/>
                </a:spcBef>
              </a:pPr>
              <a:r>
                <a:rPr lang="en-US" sz="3200" b="1" dirty="0" smtClean="0">
                  <a:latin typeface="+mj-lt"/>
                  <a:ea typeface="+mj-ea"/>
                  <a:cs typeface="+mj-cs"/>
                </a:rPr>
                <a:t>HM</a:t>
              </a:r>
              <a:endParaRPr lang="en-US" sz="3200" b="1" dirty="0">
                <a:latin typeface="+mj-lt"/>
                <a:ea typeface="+mj-ea"/>
                <a:cs typeface="+mj-cs"/>
              </a:endParaRPr>
            </a:p>
            <a:p>
              <a:pPr>
                <a:lnSpc>
                  <a:spcPct val="90000"/>
                </a:lnSpc>
                <a:spcBef>
                  <a:spcPct val="0"/>
                </a:spcBef>
              </a:pPr>
              <a:endParaRPr lang="en-US" sz="3200" b="1" dirty="0">
                <a:latin typeface="+mj-lt"/>
                <a:ea typeface="+mj-ea"/>
                <a:cs typeface="+mj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29317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 III – Alternative Reference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718175"/>
          </a:xfrm>
        </p:spPr>
        <p:txBody>
          <a:bodyPr>
            <a:normAutofit/>
          </a:bodyPr>
          <a:lstStyle/>
          <a:p>
            <a:r>
              <a:rPr lang="en-US" dirty="0"/>
              <a:t>The two comb reference methods clearly and confidently choose the true hypothesis model, M</a:t>
            </a:r>
            <a:r>
              <a:rPr lang="en-US" baseline="-25000" dirty="0"/>
              <a:t>AB_C</a:t>
            </a:r>
            <a:r>
              <a:rPr lang="en-US" dirty="0"/>
              <a:t> </a:t>
            </a:r>
          </a:p>
          <a:p>
            <a:r>
              <a:rPr lang="en-US" dirty="0"/>
              <a:t>They also correctly show no preference when M</a:t>
            </a:r>
            <a:r>
              <a:rPr lang="en-US" baseline="-25000" dirty="0"/>
              <a:t>AB_C</a:t>
            </a:r>
            <a:r>
              <a:rPr lang="en-US" dirty="0"/>
              <a:t> = M</a:t>
            </a:r>
            <a:r>
              <a:rPr lang="en-US" baseline="-25000" dirty="0"/>
              <a:t>A_BC</a:t>
            </a:r>
            <a:r>
              <a:rPr lang="en-US" dirty="0"/>
              <a:t> = </a:t>
            </a:r>
            <a:r>
              <a:rPr lang="en-US" dirty="0" smtClean="0"/>
              <a:t>M</a:t>
            </a:r>
            <a:r>
              <a:rPr lang="en-US" baseline="-25000" dirty="0" smtClean="0"/>
              <a:t>AC_B</a:t>
            </a:r>
          </a:p>
          <a:p>
            <a:r>
              <a:rPr lang="en-US" dirty="0" smtClean="0"/>
              <a:t>Comb(ABC) show more stable results</a:t>
            </a:r>
            <a:endParaRPr lang="en-US" baseline="-25000" dirty="0"/>
          </a:p>
          <a:p>
            <a:endParaRPr lang="en-US" baseline="-25000" dirty="0"/>
          </a:p>
          <a:p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277937" y="3902427"/>
            <a:ext cx="11636126" cy="2943340"/>
            <a:chOff x="277937" y="3196748"/>
            <a:chExt cx="11636126" cy="294334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7937" y="3369582"/>
              <a:ext cx="11636126" cy="277050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9" name="Title 1"/>
            <p:cNvSpPr txBox="1">
              <a:spLocks/>
            </p:cNvSpPr>
            <p:nvPr/>
          </p:nvSpPr>
          <p:spPr>
            <a:xfrm>
              <a:off x="2783840" y="3196748"/>
              <a:ext cx="2458720" cy="1189355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 smtClean="0"/>
                <a:t>Comb(ABC)</a:t>
              </a:r>
              <a:endParaRPr lang="en-US" sz="32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389800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 III – Alternative Reference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718175"/>
          </a:xfrm>
        </p:spPr>
        <p:txBody>
          <a:bodyPr>
            <a:normAutofit/>
          </a:bodyPr>
          <a:lstStyle/>
          <a:p>
            <a:r>
              <a:rPr lang="en-US" dirty="0"/>
              <a:t>The two comb reference methods clearly and confidently choose the true hypothesis model, M</a:t>
            </a:r>
            <a:r>
              <a:rPr lang="en-US" baseline="-25000" dirty="0"/>
              <a:t>AB_C</a:t>
            </a:r>
            <a:r>
              <a:rPr lang="en-US" dirty="0"/>
              <a:t> </a:t>
            </a:r>
          </a:p>
          <a:p>
            <a:r>
              <a:rPr lang="en-US" dirty="0"/>
              <a:t>They also correctly show no preference when M</a:t>
            </a:r>
            <a:r>
              <a:rPr lang="en-US" baseline="-25000" dirty="0"/>
              <a:t>AB_C</a:t>
            </a:r>
            <a:r>
              <a:rPr lang="en-US" dirty="0"/>
              <a:t> = M</a:t>
            </a:r>
            <a:r>
              <a:rPr lang="en-US" baseline="-25000" dirty="0"/>
              <a:t>A_BC</a:t>
            </a:r>
            <a:r>
              <a:rPr lang="en-US" dirty="0"/>
              <a:t> = M</a:t>
            </a:r>
            <a:r>
              <a:rPr lang="en-US" baseline="-25000" dirty="0"/>
              <a:t>AC_B</a:t>
            </a:r>
          </a:p>
          <a:p>
            <a:r>
              <a:rPr lang="en-US" dirty="0"/>
              <a:t>Comb(ABC) show more stable results</a:t>
            </a:r>
            <a:endParaRPr lang="en-US" baseline="-25000" dirty="0"/>
          </a:p>
          <a:p>
            <a:endParaRPr lang="en-US" baseline="-25000" dirty="0"/>
          </a:p>
          <a:p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277937" y="3918474"/>
            <a:ext cx="11636126" cy="2939526"/>
            <a:chOff x="277937" y="433228"/>
            <a:chExt cx="11636126" cy="2939526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7937" y="602248"/>
              <a:ext cx="11636126" cy="277050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6" name="Title 1"/>
            <p:cNvSpPr txBox="1">
              <a:spLocks/>
            </p:cNvSpPr>
            <p:nvPr/>
          </p:nvSpPr>
          <p:spPr>
            <a:xfrm>
              <a:off x="2783840" y="433228"/>
              <a:ext cx="2458720" cy="1189355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 smtClean="0"/>
                <a:t>Comb(ROOT)</a:t>
              </a:r>
              <a:endParaRPr lang="en-US" sz="32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101074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 III – Alternative Reference Models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277937" y="3857351"/>
            <a:ext cx="11636126" cy="3000649"/>
            <a:chOff x="277937" y="3139439"/>
            <a:chExt cx="11636126" cy="3000649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7937" y="3369582"/>
              <a:ext cx="11636126" cy="277050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3" name="Title 1"/>
            <p:cNvSpPr txBox="1">
              <a:spLocks/>
            </p:cNvSpPr>
            <p:nvPr/>
          </p:nvSpPr>
          <p:spPr>
            <a:xfrm>
              <a:off x="2763520" y="3139439"/>
              <a:ext cx="2458720" cy="1189355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 smtClean="0"/>
                <a:t>Clade(ABC)</a:t>
              </a:r>
              <a:endParaRPr lang="en-US" sz="3200" b="1" dirty="0"/>
            </a:p>
          </p:txBody>
        </p:sp>
      </p:grp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1353800" cy="5718175"/>
          </a:xfrm>
        </p:spPr>
        <p:txBody>
          <a:bodyPr>
            <a:normAutofit/>
          </a:bodyPr>
          <a:lstStyle/>
          <a:p>
            <a:r>
              <a:rPr lang="en-US" dirty="0" smtClean="0"/>
              <a:t>Neither clade method nor HM show any semblence of selection. </a:t>
            </a:r>
            <a:br>
              <a:rPr lang="en-US" dirty="0" smtClean="0"/>
            </a:br>
            <a:r>
              <a:rPr lang="en-US" dirty="0" smtClean="0"/>
              <a:t>They do show a </a:t>
            </a:r>
            <a:r>
              <a:rPr lang="en-US" dirty="0"/>
              <a:t>high degree of </a:t>
            </a:r>
            <a:r>
              <a:rPr lang="en-US" dirty="0" smtClean="0"/>
              <a:t>uncertainty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Arguably, Clade(ABC) shows an </a:t>
            </a:r>
            <a:r>
              <a:rPr lang="en-US" dirty="0"/>
              <a:t>upward </a:t>
            </a:r>
            <a:r>
              <a:rPr lang="en-US" dirty="0" smtClean="0"/>
              <a:t>trend and will eventually succeed</a:t>
            </a:r>
            <a:endParaRPr lang="en-US" baseline="-25000" dirty="0"/>
          </a:p>
          <a:p>
            <a:endParaRPr lang="en-US" baseline="-250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116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 III – Alternative Reference Models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277937" y="3904978"/>
            <a:ext cx="11636126" cy="2953022"/>
            <a:chOff x="277937" y="416560"/>
            <a:chExt cx="11636126" cy="2953022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7937" y="599076"/>
              <a:ext cx="11636126" cy="277050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2" name="Title 1"/>
            <p:cNvSpPr txBox="1">
              <a:spLocks/>
            </p:cNvSpPr>
            <p:nvPr/>
          </p:nvSpPr>
          <p:spPr>
            <a:xfrm>
              <a:off x="2763520" y="416560"/>
              <a:ext cx="2458720" cy="1189355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 smtClean="0"/>
                <a:t>Clade(ROOT)</a:t>
              </a:r>
              <a:endParaRPr lang="en-US" sz="3200" b="1" dirty="0"/>
            </a:p>
          </p:txBody>
        </p:sp>
      </p:grp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1353800" cy="5718175"/>
          </a:xfrm>
        </p:spPr>
        <p:txBody>
          <a:bodyPr>
            <a:normAutofit/>
          </a:bodyPr>
          <a:lstStyle/>
          <a:p>
            <a:r>
              <a:rPr lang="en-US" dirty="0" smtClean="0"/>
              <a:t>Neither clade method nor HM show any semblence of selection. </a:t>
            </a:r>
            <a:br>
              <a:rPr lang="en-US" dirty="0" smtClean="0"/>
            </a:br>
            <a:r>
              <a:rPr lang="en-US" dirty="0" smtClean="0"/>
              <a:t>They do show a </a:t>
            </a:r>
            <a:r>
              <a:rPr lang="en-US" dirty="0"/>
              <a:t>high degree of </a:t>
            </a:r>
            <a:r>
              <a:rPr lang="en-US" dirty="0" smtClean="0"/>
              <a:t>uncertainty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Arguably, Clade(ABC) shows an </a:t>
            </a:r>
            <a:r>
              <a:rPr lang="en-US" dirty="0"/>
              <a:t>upward </a:t>
            </a:r>
            <a:r>
              <a:rPr lang="en-US" dirty="0" smtClean="0"/>
              <a:t>trend and will eventually succeed</a:t>
            </a:r>
            <a:endParaRPr lang="en-US" baseline="-25000" dirty="0"/>
          </a:p>
          <a:p>
            <a:endParaRPr lang="en-US" baseline="-250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1856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 III – Alternative Reference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1353800" cy="5718175"/>
          </a:xfrm>
        </p:spPr>
        <p:txBody>
          <a:bodyPr>
            <a:normAutofit/>
          </a:bodyPr>
          <a:lstStyle/>
          <a:p>
            <a:r>
              <a:rPr lang="en-US" dirty="0" smtClean="0"/>
              <a:t>Neither clade method nor HM show any semblence of selection. </a:t>
            </a:r>
            <a:br>
              <a:rPr lang="en-US" dirty="0" smtClean="0"/>
            </a:br>
            <a:r>
              <a:rPr lang="en-US" dirty="0" smtClean="0"/>
              <a:t>They do show a </a:t>
            </a:r>
            <a:r>
              <a:rPr lang="en-US" dirty="0"/>
              <a:t>high degree of </a:t>
            </a:r>
            <a:r>
              <a:rPr lang="en-US" dirty="0" smtClean="0"/>
              <a:t>uncertainty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Arguably, Clade(ABC) shows an </a:t>
            </a:r>
            <a:r>
              <a:rPr lang="en-US" dirty="0"/>
              <a:t>upward </a:t>
            </a:r>
            <a:r>
              <a:rPr lang="en-US" dirty="0" smtClean="0"/>
              <a:t>trend and will eventually succeed</a:t>
            </a:r>
            <a:endParaRPr lang="en-US" baseline="-25000" dirty="0"/>
          </a:p>
          <a:p>
            <a:endParaRPr lang="en-US" baseline="-25000" dirty="0"/>
          </a:p>
          <a:p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277937" y="4087494"/>
            <a:ext cx="11636126" cy="2770506"/>
            <a:chOff x="277937" y="1977662"/>
            <a:chExt cx="11636126" cy="2770506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7937" y="1977662"/>
              <a:ext cx="11636126" cy="277050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1" name="TextBox 10"/>
            <p:cNvSpPr txBox="1"/>
            <p:nvPr/>
          </p:nvSpPr>
          <p:spPr>
            <a:xfrm>
              <a:off x="3210560" y="2069102"/>
              <a:ext cx="2296160" cy="978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90000"/>
                </a:lnSpc>
                <a:spcBef>
                  <a:spcPct val="0"/>
                </a:spcBef>
              </a:pPr>
              <a:r>
                <a:rPr lang="en-US" sz="3200" b="1" dirty="0" smtClean="0">
                  <a:latin typeface="+mj-lt"/>
                  <a:ea typeface="+mj-ea"/>
                  <a:cs typeface="+mj-cs"/>
                </a:rPr>
                <a:t>HM</a:t>
              </a:r>
              <a:endParaRPr lang="en-US" sz="3200" b="1" dirty="0">
                <a:latin typeface="+mj-lt"/>
                <a:ea typeface="+mj-ea"/>
                <a:cs typeface="+mj-cs"/>
              </a:endParaRPr>
            </a:p>
            <a:p>
              <a:pPr>
                <a:lnSpc>
                  <a:spcPct val="90000"/>
                </a:lnSpc>
                <a:spcBef>
                  <a:spcPct val="0"/>
                </a:spcBef>
              </a:pPr>
              <a:endParaRPr lang="en-US" sz="3200" b="1" dirty="0">
                <a:latin typeface="+mj-lt"/>
                <a:ea typeface="+mj-ea"/>
                <a:cs typeface="+mj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32630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 III – Alternative Reference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71817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Bottom </a:t>
            </a:r>
            <a:r>
              <a:rPr lang="en-US" dirty="0"/>
              <a:t>line – </a:t>
            </a:r>
          </a:p>
          <a:p>
            <a:pPr marL="457200" lvl="1" indent="0">
              <a:buNone/>
            </a:pPr>
            <a:r>
              <a:rPr lang="en-US" sz="2800" b="1" dirty="0" smtClean="0"/>
              <a:t/>
            </a:r>
            <a:br>
              <a:rPr lang="en-US" sz="2800" b="1" dirty="0" smtClean="0"/>
            </a:br>
            <a:r>
              <a:rPr lang="en-US" sz="2800" b="1" dirty="0" smtClean="0"/>
              <a:t>Choice of reference model has a major impact on performance. </a:t>
            </a:r>
            <a:br>
              <a:rPr lang="en-US" sz="2800" b="1" dirty="0" smtClean="0"/>
            </a:br>
            <a:r>
              <a:rPr lang="en-US" sz="2800" b="1" dirty="0" smtClean="0"/>
              <a:t/>
            </a:r>
            <a:br>
              <a:rPr lang="en-US" sz="2800" b="1" dirty="0" smtClean="0"/>
            </a:br>
            <a:r>
              <a:rPr lang="en-US" sz="2800" dirty="0" smtClean="0"/>
              <a:t>The more localized the reference model is to the disputed hypothesis region, the better the algorithm performed.</a:t>
            </a:r>
            <a:r>
              <a:rPr lang="en-US" sz="2800" b="1" dirty="0" smtClean="0"/>
              <a:t> </a:t>
            </a:r>
            <a:endParaRPr lang="en-US" b="1" dirty="0"/>
          </a:p>
          <a:p>
            <a:pPr marL="0" indent="0">
              <a:buNone/>
            </a:pPr>
            <a:endParaRPr lang="en-US" baseline="-250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3671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A2B5C18-2A28-43C5-8356-F88684127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Objectives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F24AB82-CE0E-4F50-9571-A1252C4134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use likelihood P(X|M) to measure model fit </a:t>
            </a:r>
            <a:br>
              <a:rPr lang="en-US" dirty="0">
                <a:cs typeface="Calibri"/>
              </a:rPr>
            </a:br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assess structural properties and not specific parameter values </a:t>
            </a:r>
            <a:br>
              <a:rPr lang="en-US" dirty="0">
                <a:cs typeface="Calibri"/>
              </a:rPr>
            </a:br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use mechanism from existing demography inference methods to approximate P(X|M) via importance sampling</a:t>
            </a:r>
          </a:p>
        </p:txBody>
      </p:sp>
    </p:spTree>
    <p:extLst>
      <p:ext uri="{BB962C8B-B14F-4D97-AF65-F5344CB8AC3E}">
        <p14:creationId xmlns:p14="http://schemas.microsoft.com/office/powerpoint/2010/main" val="2718169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15129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2820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97140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A15E767-EA5C-4BE9-8420-192B83A159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Fin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5769253-D409-47D9-A99A-31F62E1F73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021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EE9F6BE-AE6E-40F1-89BE-E45CB5BD86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972" y="355479"/>
            <a:ext cx="10515600" cy="1325563"/>
          </a:xfrm>
        </p:spPr>
        <p:txBody>
          <a:bodyPr/>
          <a:lstStyle/>
          <a:p>
            <a:r>
              <a:rPr lang="en-US" dirty="0">
                <a:cs typeface="Calibri Light"/>
              </a:rPr>
              <a:t>What is a Population Model?</a:t>
            </a:r>
            <a:endParaRPr lang="en-US" dirty="0"/>
          </a:p>
        </p:txBody>
      </p:sp>
      <p:pic>
        <p:nvPicPr>
          <p:cNvPr id="5" name="Picture 5" descr="A close up of a logo&#10;&#10;Description generated with very high confidence">
            <a:extLst>
              <a:ext uri="{FF2B5EF4-FFF2-40B4-BE49-F238E27FC236}">
                <a16:creationId xmlns:a16="http://schemas.microsoft.com/office/drawing/2014/main" xmlns="" id="{94F15126-D00E-4614-8426-57535FC3D8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4545" y="1367575"/>
            <a:ext cx="4328894" cy="490286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909A523B-853F-4851-9264-75628B04A9FA}"/>
              </a:ext>
            </a:extLst>
          </p:cNvPr>
          <p:cNvSpPr txBox="1"/>
          <p:nvPr/>
        </p:nvSpPr>
        <p:spPr>
          <a:xfrm>
            <a:off x="368058" y="2043022"/>
            <a:ext cx="5503652" cy="1107996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6600" dirty="0"/>
              <a:t>M = (</a:t>
            </a:r>
            <a:r>
              <a:rPr lang="en-US" sz="6600" b="1" dirty="0"/>
              <a:t>T</a:t>
            </a:r>
            <a:r>
              <a:rPr lang="en-US" sz="6600" dirty="0"/>
              <a:t>, </a:t>
            </a:r>
            <a:r>
              <a:rPr lang="en-US" sz="6600" b="1" dirty="0"/>
              <a:t>B</a:t>
            </a:r>
            <a:r>
              <a:rPr lang="en-US" sz="6600" dirty="0"/>
              <a:t>, Θ)</a:t>
            </a:r>
            <a:endParaRPr lang="en-US" sz="6600" dirty="0">
              <a:cs typeface="Calibri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02028144-DD50-4D51-8449-011343756F97}"/>
              </a:ext>
            </a:extLst>
          </p:cNvPr>
          <p:cNvSpPr txBox="1"/>
          <p:nvPr/>
        </p:nvSpPr>
        <p:spPr>
          <a:xfrm>
            <a:off x="942528" y="3504304"/>
            <a:ext cx="4065916" cy="52322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dirty="0"/>
              <a:t>Τ = {  </a:t>
            </a:r>
            <a:r>
              <a:rPr lang="en-US" dirty="0"/>
              <a:t>ROOT, AB, A, B, C  </a:t>
            </a:r>
            <a:r>
              <a:rPr lang="en-US" sz="2800" dirty="0"/>
              <a:t>}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433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EE9F6BE-AE6E-40F1-89BE-E45CB5BD86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972" y="355479"/>
            <a:ext cx="10515600" cy="1325563"/>
          </a:xfrm>
        </p:spPr>
        <p:txBody>
          <a:bodyPr/>
          <a:lstStyle/>
          <a:p>
            <a:r>
              <a:rPr lang="en-US" dirty="0">
                <a:cs typeface="Calibri Light"/>
              </a:rPr>
              <a:t>What is a Population Model?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909A523B-853F-4851-9264-75628B04A9FA}"/>
              </a:ext>
            </a:extLst>
          </p:cNvPr>
          <p:cNvSpPr txBox="1"/>
          <p:nvPr/>
        </p:nvSpPr>
        <p:spPr>
          <a:xfrm>
            <a:off x="353681" y="3265098"/>
            <a:ext cx="5503652" cy="1107996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6600" dirty="0"/>
              <a:t>M = (T, B, </a:t>
            </a:r>
            <a:r>
              <a:rPr lang="en-US" sz="6600" b="1" dirty="0"/>
              <a:t>Θ</a:t>
            </a:r>
            <a:r>
              <a:rPr lang="en-US" sz="6600" dirty="0"/>
              <a:t>)</a:t>
            </a:r>
            <a:endParaRPr lang="en-US" sz="6600" dirty="0">
              <a:cs typeface="Calibri"/>
            </a:endParaRPr>
          </a:p>
        </p:txBody>
      </p:sp>
      <p:pic>
        <p:nvPicPr>
          <p:cNvPr id="9" name="Picture 9" descr="A close up of a logo&#10;&#10;Description generated with high confidence">
            <a:extLst>
              <a:ext uri="{FF2B5EF4-FFF2-40B4-BE49-F238E27FC236}">
                <a16:creationId xmlns:a16="http://schemas.microsoft.com/office/drawing/2014/main" xmlns="" id="{724CBDF1-EE45-4F37-8C1E-EBC1A284EF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1571" y="1408514"/>
            <a:ext cx="4698520" cy="4946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655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EE9F6BE-AE6E-40F1-89BE-E45CB5BD86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972" y="355479"/>
            <a:ext cx="10515600" cy="1325563"/>
          </a:xfrm>
        </p:spPr>
        <p:txBody>
          <a:bodyPr/>
          <a:lstStyle/>
          <a:p>
            <a:r>
              <a:rPr lang="en-US" dirty="0">
                <a:cs typeface="Calibri Light"/>
              </a:rPr>
              <a:t>What is a Population Model?</a:t>
            </a:r>
            <a:endParaRPr lang="en-US" dirty="0"/>
          </a:p>
        </p:txBody>
      </p:sp>
      <p:pic>
        <p:nvPicPr>
          <p:cNvPr id="3" name="Picture 3" descr="A picture containing water, outdoor&#10;&#10;Description generated with very high confidence">
            <a:extLst>
              <a:ext uri="{FF2B5EF4-FFF2-40B4-BE49-F238E27FC236}">
                <a16:creationId xmlns:a16="http://schemas.microsoft.com/office/drawing/2014/main" xmlns="" id="{E95763E7-1B9D-4364-904E-F28BE7A27D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148" y="1940180"/>
            <a:ext cx="3843866" cy="417355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117D8EBD-A669-46E9-8B9E-EB84AD24802D}"/>
              </a:ext>
            </a:extLst>
          </p:cNvPr>
          <p:cNvSpPr txBox="1"/>
          <p:nvPr/>
        </p:nvSpPr>
        <p:spPr>
          <a:xfrm>
            <a:off x="353681" y="3265097"/>
            <a:ext cx="5503652" cy="1107996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6600" dirty="0"/>
              <a:t>G</a:t>
            </a:r>
            <a:r>
              <a:rPr lang="en-US" sz="6600" dirty="0">
                <a:cs typeface="Calibri"/>
              </a:rPr>
              <a:t>, 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1265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6962</TotalTime>
  <Words>887</Words>
  <Application>Microsoft Office PowerPoint</Application>
  <PresentationFormat>Widescreen</PresentationFormat>
  <Paragraphs>242</Paragraphs>
  <Slides>63</Slides>
  <Notes>11</Notes>
  <HiddenSlides>6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70" baseType="lpstr">
      <vt:lpstr>Arial</vt:lpstr>
      <vt:lpstr>Calibri</vt:lpstr>
      <vt:lpstr>Calibri Light</vt:lpstr>
      <vt:lpstr>Cambria Math</vt:lpstr>
      <vt:lpstr>Tahoma</vt:lpstr>
      <vt:lpstr>Times New Roman</vt:lpstr>
      <vt:lpstr>office theme</vt:lpstr>
      <vt:lpstr>A New Bayesian Method for Comparing Demographic Models</vt:lpstr>
      <vt:lpstr>Agenda</vt:lpstr>
      <vt:lpstr>The Team</vt:lpstr>
      <vt:lpstr>Preliminaries</vt:lpstr>
      <vt:lpstr>What is  Model Selection?</vt:lpstr>
      <vt:lpstr>Objectives</vt:lpstr>
      <vt:lpstr>What is a Population Model?</vt:lpstr>
      <vt:lpstr>What is a Population Model?</vt:lpstr>
      <vt:lpstr>What is a Population Model?</vt:lpstr>
      <vt:lpstr>What is Population Parameter Inference?</vt:lpstr>
      <vt:lpstr>What's G-PhoCS?</vt:lpstr>
      <vt:lpstr>What is G-PhoCS?</vt:lpstr>
      <vt:lpstr>Methods</vt:lpstr>
      <vt:lpstr>Harmonic  Mean  Estimator</vt:lpstr>
      <vt:lpstr>Harmonic  Mean  Estimator</vt:lpstr>
      <vt:lpstr>Relative  Bayes  Factors</vt:lpstr>
      <vt:lpstr>Relative  Bayes  Factors</vt:lpstr>
      <vt:lpstr>Relative  Bayes  Factors</vt:lpstr>
      <vt:lpstr>RBFs in action</vt:lpstr>
      <vt:lpstr>P ̃ for The Null Reference Model</vt:lpstr>
      <vt:lpstr>P ̃ for The Null Reference Model</vt:lpstr>
      <vt:lpstr>Tau Priors in the Null Reference Model</vt:lpstr>
      <vt:lpstr>Null Reference Model With Migration</vt:lpstr>
      <vt:lpstr>Tau Priors With Migration</vt:lpstr>
      <vt:lpstr>Comb Reference Model</vt:lpstr>
      <vt:lpstr>SubTree Reference Model</vt:lpstr>
      <vt:lpstr>Constructing a Reference Model </vt:lpstr>
      <vt:lpstr>Calc Scheme</vt:lpstr>
      <vt:lpstr>Calculation Scheme Objective</vt:lpstr>
      <vt:lpstr>Genealogy Likelihood Recap</vt:lpstr>
      <vt:lpstr>Recursive Sufficient Stats</vt:lpstr>
      <vt:lpstr>Tying it all together</vt:lpstr>
      <vt:lpstr>McRef</vt:lpstr>
      <vt:lpstr>Results </vt:lpstr>
      <vt:lpstr>Results</vt:lpstr>
      <vt:lpstr>Exp I – Varying Divergence Time</vt:lpstr>
      <vt:lpstr>Exp I – Varying Divergence Time</vt:lpstr>
      <vt:lpstr>Exp I – Varying Divergence Time</vt:lpstr>
      <vt:lpstr>Exp I – Varying Divergence Time</vt:lpstr>
      <vt:lpstr>Exp I – Varying Divergence Time</vt:lpstr>
      <vt:lpstr>Exp I – Varying Divergence Time</vt:lpstr>
      <vt:lpstr>Exp II – Varying Migration Rate</vt:lpstr>
      <vt:lpstr>Exp II – Varying Migration Rate</vt:lpstr>
      <vt:lpstr>Exp II – Varying Migration Rate</vt:lpstr>
      <vt:lpstr>Exp II – Varying Migration Rate - HM</vt:lpstr>
      <vt:lpstr>Exp II – Varying Migration Rate</vt:lpstr>
      <vt:lpstr>Exp II – Varying Migration Rate</vt:lpstr>
      <vt:lpstr>Exp III – Alternative Reference Models</vt:lpstr>
      <vt:lpstr>PowerPoint Presentation</vt:lpstr>
      <vt:lpstr>Exp III – Alternative Reference Models</vt:lpstr>
      <vt:lpstr>PowerPoint Presentation</vt:lpstr>
      <vt:lpstr>PowerPoint Presentation</vt:lpstr>
      <vt:lpstr>PowerPoint Presentation</vt:lpstr>
      <vt:lpstr>Exp III – Alternative Reference Models</vt:lpstr>
      <vt:lpstr>Exp III – Alternative Reference Models</vt:lpstr>
      <vt:lpstr>Exp III – Alternative Reference Models</vt:lpstr>
      <vt:lpstr>Exp III – Alternative Reference Models</vt:lpstr>
      <vt:lpstr>Exp III – Alternative Reference Models</vt:lpstr>
      <vt:lpstr>Exp III – Alternative Reference Models</vt:lpstr>
      <vt:lpstr>Conclusions</vt:lpstr>
      <vt:lpstr>Recap</vt:lpstr>
      <vt:lpstr>Future Work</vt:lpstr>
      <vt:lpstr>Fin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Ron</cp:lastModifiedBy>
  <cp:revision>124</cp:revision>
  <dcterms:created xsi:type="dcterms:W3CDTF">2013-07-15T20:26:40Z</dcterms:created>
  <dcterms:modified xsi:type="dcterms:W3CDTF">2018-04-14T19:29:20Z</dcterms:modified>
</cp:coreProperties>
</file>